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98" r:id="rId14"/>
    <p:sldId id="270" r:id="rId15"/>
    <p:sldId id="271" r:id="rId16"/>
    <p:sldId id="274" r:id="rId17"/>
    <p:sldId id="275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99" r:id="rId26"/>
    <p:sldId id="300" r:id="rId27"/>
    <p:sldId id="301" r:id="rId28"/>
    <p:sldId id="302" r:id="rId29"/>
    <p:sldId id="303" r:id="rId30"/>
    <p:sldId id="288" r:id="rId31"/>
    <p:sldId id="289" r:id="rId32"/>
    <p:sldId id="290" r:id="rId33"/>
    <p:sldId id="304" r:id="rId34"/>
    <p:sldId id="291" r:id="rId35"/>
    <p:sldId id="292" r:id="rId36"/>
    <p:sldId id="293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7"/>
    <p:restoredTop sz="87737"/>
  </p:normalViewPr>
  <p:slideViewPr>
    <p:cSldViewPr snapToGrid="0" snapToObjects="1">
      <p:cViewPr varScale="1">
        <p:scale>
          <a:sx n="139" d="100"/>
          <a:sy n="139" d="100"/>
        </p:scale>
        <p:origin x="3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D9DE-C405-DE41-951F-95A0A508D27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171E0-3669-E546-9C9F-FD3BD10B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7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1E570-7C00-3649-A2FA-7756EE93E32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94317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5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0C4DA-DD5A-A54A-A3F5-45E3C0A6694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461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6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3224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1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3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8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50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9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9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CBE08-FB67-B44E-B54A-98B9F65D765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08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E5512-3D6F-7D4D-97A5-B858DC2B413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55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7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02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74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02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69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75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41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71E0-3669-E546-9C9F-FD3BD10BB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A5A2A-95E2-4342-BA9F-77463BACE4A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56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3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1FD1-A496-F842-ABAD-5FAA92E88A8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CAEA-DD4A-B749-9DD2-3E8ECEAE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3017" y="409547"/>
            <a:ext cx="6224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Synaptic integration in single neurons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3476" y="5422552"/>
            <a:ext cx="2489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Light"/>
                <a:cs typeface="Helvetica Light"/>
              </a:rPr>
              <a:t>Tiago </a:t>
            </a:r>
            <a:r>
              <a:rPr lang="en-US" sz="3000" dirty="0" err="1">
                <a:latin typeface="Helvetica Light"/>
                <a:cs typeface="Helvetica Light"/>
              </a:rPr>
              <a:t>Branco</a:t>
            </a:r>
            <a:endParaRPr lang="en-US" sz="3000" dirty="0"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497" y="1504918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27" y="2083252"/>
            <a:ext cx="5251483" cy="26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67605" y="182645"/>
            <a:ext cx="252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Basic problem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721714" y="3952491"/>
            <a:ext cx="529445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1400" y="2235662"/>
            <a:ext cx="528476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29426" y="3767825"/>
            <a:ext cx="62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/>
                <a:ea typeface="ＭＳ Ｐゴシック" charset="0"/>
                <a:cs typeface="Helvetica"/>
                <a:sym typeface="Times" charset="0"/>
              </a:rPr>
              <a:t>V</a:t>
            </a:r>
            <a:r>
              <a:rPr lang="en-US" b="1" baseline="-25000" dirty="0" err="1">
                <a:latin typeface="Helvetica"/>
                <a:ea typeface="ＭＳ Ｐゴシック" charset="0"/>
                <a:cs typeface="Helvetica"/>
                <a:sym typeface="Times" charset="0"/>
              </a:rPr>
              <a:t>rest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31490" y="2135779"/>
            <a:ext cx="103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/>
                <a:ea typeface="ＭＳ Ｐゴシック" charset="0"/>
                <a:cs typeface="Helvetica"/>
                <a:sym typeface="Times" charset="0"/>
              </a:rPr>
              <a:t>V</a:t>
            </a:r>
            <a:r>
              <a:rPr lang="en-US" b="1" baseline="-25000" dirty="0" err="1">
                <a:latin typeface="Helvetica"/>
                <a:ea typeface="ＭＳ Ｐゴシック" charset="0"/>
                <a:cs typeface="Helvetica"/>
                <a:sym typeface="Times" charset="0"/>
              </a:rPr>
              <a:t>threshold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46581" y="2505111"/>
            <a:ext cx="0" cy="1262714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79494" y="2916012"/>
            <a:ext cx="83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20 mV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5"/>
          <a:stretch/>
        </p:blipFill>
        <p:spPr bwMode="auto">
          <a:xfrm>
            <a:off x="3870074" y="3767825"/>
            <a:ext cx="629331" cy="19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34681" y="4568343"/>
            <a:ext cx="7430937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Most neurons need to </a:t>
            </a:r>
            <a:r>
              <a:rPr lang="en-US" sz="2400" b="1" dirty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integrate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 synaptic input to generate action potential output </a:t>
            </a:r>
            <a:endParaRPr lang="en-US" sz="2400" b="1" dirty="0">
              <a:ln w="3175"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63994" y="2249932"/>
            <a:ext cx="3423229" cy="1614501"/>
            <a:chOff x="2539993" y="2249931"/>
            <a:chExt cx="3423229" cy="161450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2539993" y="3671218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2728017" y="3560342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2946862" y="3461267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3140782" y="3364660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3328806" y="3253784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3548812" y="3167437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3767657" y="3068362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3961577" y="2971755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4149601" y="2860879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4368446" y="2757807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4562366" y="2661200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4750390" y="2550324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4945370" y="2451311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5133394" y="2340435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5"/>
            <a:stretch/>
          </p:blipFill>
          <p:spPr bwMode="auto">
            <a:xfrm>
              <a:off x="5333891" y="2249931"/>
              <a:ext cx="629331" cy="19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735984" y="5757024"/>
            <a:ext cx="5125754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Integration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 allows for </a:t>
            </a:r>
            <a:r>
              <a:rPr lang="en-US" sz="2400" b="1" dirty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15084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rot="5400000">
            <a:off x="4768868" y="3423024"/>
            <a:ext cx="2584450" cy="1346200"/>
            <a:chOff x="873125" y="3068340"/>
            <a:chExt cx="2584450" cy="1346200"/>
          </a:xfrm>
        </p:grpSpPr>
        <p:pic>
          <p:nvPicPr>
            <p:cNvPr id="21" name="Picture 20" descr="cel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3276600"/>
              <a:ext cx="2390775" cy="94714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724025" y="31381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87475" y="30683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38225" y="32207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3125" y="35382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92175" y="3887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95375" y="4141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00175" y="42621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1325" y="42176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368715" y="208332"/>
            <a:ext cx="5639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How is synaptic </a:t>
            </a:r>
            <a:r>
              <a:rPr lang="en-US" sz="2800">
                <a:latin typeface="Helvetica Light"/>
                <a:cs typeface="Helvetica Light"/>
              </a:rPr>
              <a:t>input integrated ?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9815" y="1682564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Helvetica Light"/>
                <a:cs typeface="Helvetica Light"/>
              </a:rPr>
              <a:t>Timing</a:t>
            </a:r>
            <a:endParaRPr lang="en-US" sz="2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12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membrane Time Constan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80" y="1295400"/>
            <a:ext cx="4184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8893175" y="647700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>
                <a:latin typeface="Arial" charset="0"/>
              </a:rPr>
              <a:t>M. Scanziani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4263" y="182645"/>
            <a:ext cx="89001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Membrane time constant sets summation time window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00910" y="1819211"/>
            <a:ext cx="2003397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Integration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3825" y="3425671"/>
            <a:ext cx="2003397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Coincidence detection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45535" y="2468524"/>
            <a:ext cx="0" cy="785621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/>
          </p:cNvSpPr>
          <p:nvPr/>
        </p:nvSpPr>
        <p:spPr bwMode="auto">
          <a:xfrm>
            <a:off x="3020505" y="2754981"/>
            <a:ext cx="892969" cy="892969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Oval 3"/>
          <p:cNvSpPr>
            <a:spLocks/>
          </p:cNvSpPr>
          <p:nvPr/>
        </p:nvSpPr>
        <p:spPr bwMode="auto">
          <a:xfrm rot="10800000" flipH="1">
            <a:off x="3386622" y="2531739"/>
            <a:ext cx="151805" cy="151805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Oval 4"/>
          <p:cNvSpPr>
            <a:spLocks/>
          </p:cNvSpPr>
          <p:nvPr/>
        </p:nvSpPr>
        <p:spPr bwMode="auto">
          <a:xfrm rot="10800000" flipH="1">
            <a:off x="2931208" y="2710333"/>
            <a:ext cx="151805" cy="151805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770474" y="2478160"/>
            <a:ext cx="187523" cy="2411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458059" y="2201340"/>
            <a:ext cx="0" cy="33039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089711" y="1720000"/>
            <a:ext cx="679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excitatory</a:t>
            </a:r>
          </a:p>
          <a:p>
            <a:r>
              <a:rPr lang="en-US" sz="1300">
                <a:ea typeface="ＭＳ Ｐゴシック" charset="0"/>
                <a:cs typeface="ＭＳ Ｐゴシック" charset="0"/>
              </a:rPr>
              <a:t>synapse 2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2297201" y="2001285"/>
            <a:ext cx="679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excitatory</a:t>
            </a:r>
          </a:p>
          <a:p>
            <a:r>
              <a:rPr lang="en-US" sz="1300">
                <a:ea typeface="ＭＳ Ｐゴシック" charset="0"/>
                <a:cs typeface="ＭＳ Ｐゴシック" charset="0"/>
              </a:rPr>
              <a:t>synapse 1</a:t>
            </a:r>
          </a:p>
        </p:txBody>
      </p:sp>
      <p:grpSp>
        <p:nvGrpSpPr>
          <p:cNvPr id="26" name="Group 111"/>
          <p:cNvGrpSpPr/>
          <p:nvPr/>
        </p:nvGrpSpPr>
        <p:grpSpPr>
          <a:xfrm>
            <a:off x="4872513" y="1731045"/>
            <a:ext cx="1780722" cy="1780722"/>
            <a:chOff x="-2590800" y="457200"/>
            <a:chExt cx="1524000" cy="1524000"/>
          </a:xfrm>
        </p:grpSpPr>
        <p:sp>
          <p:nvSpPr>
            <p:cNvPr id="27" name="Rectangle 26"/>
            <p:cNvSpPr/>
            <p:nvPr/>
          </p:nvSpPr>
          <p:spPr>
            <a:xfrm>
              <a:off x="-2590800" y="457200"/>
              <a:ext cx="1524000" cy="15240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2514600" y="609600"/>
              <a:ext cx="1295400" cy="1295400"/>
            </a:xfrm>
            <a:prstGeom prst="line">
              <a:avLst/>
            </a:prstGeom>
            <a:ln w="28575">
              <a:solidFill>
                <a:srgbClr val="F57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988594" y="182645"/>
            <a:ext cx="46009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Basic Input-Output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353843" y="1720602"/>
            <a:ext cx="3167274" cy="4409886"/>
            <a:chOff x="5829843" y="1863292"/>
            <a:chExt cx="3167274" cy="4409886"/>
          </a:xfrm>
        </p:grpSpPr>
        <p:sp>
          <p:nvSpPr>
            <p:cNvPr id="33" name="Rectangle 32"/>
            <p:cNvSpPr/>
            <p:nvPr/>
          </p:nvSpPr>
          <p:spPr>
            <a:xfrm>
              <a:off x="5910046" y="1863292"/>
              <a:ext cx="1759597" cy="175959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7062094">
              <a:off x="5431333" y="2707395"/>
              <a:ext cx="3964293" cy="3167274"/>
            </a:xfrm>
            <a:prstGeom prst="arc">
              <a:avLst>
                <a:gd name="adj1" fmla="val 17124650"/>
                <a:gd name="adj2" fmla="val 20896718"/>
              </a:avLst>
            </a:prstGeom>
            <a:ln w="28575">
              <a:solidFill>
                <a:srgbClr val="F57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9002" y="3859526"/>
            <a:ext cx="6104949" cy="2701831"/>
            <a:chOff x="2525001" y="3859525"/>
            <a:chExt cx="6104949" cy="2701831"/>
          </a:xfrm>
        </p:grpSpPr>
        <p:pic>
          <p:nvPicPr>
            <p:cNvPr id="5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001" y="3995186"/>
              <a:ext cx="6104949" cy="256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3389495" y="4269931"/>
              <a:ext cx="495598" cy="287982"/>
              <a:chOff x="0" y="27"/>
              <a:chExt cx="444" cy="258"/>
            </a:xfrm>
          </p:grpSpPr>
          <p:sp>
            <p:nvSpPr>
              <p:cNvPr id="38" name="Rectangle 11"/>
              <p:cNvSpPr>
                <a:spLocks/>
              </p:cNvSpPr>
              <p:nvPr/>
            </p:nvSpPr>
            <p:spPr bwMode="auto">
              <a:xfrm>
                <a:off x="0" y="27"/>
                <a:ext cx="38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dirty="0">
                    <a:ea typeface="ＭＳ Ｐゴシック" charset="0"/>
                    <a:cs typeface="ＭＳ Ｐゴシック" charset="0"/>
                  </a:rPr>
                  <a:t>EPSP</a:t>
                </a:r>
              </a:p>
            </p:txBody>
          </p:sp>
          <p:sp>
            <p:nvSpPr>
              <p:cNvPr id="39" name="Rectangle 12"/>
              <p:cNvSpPr>
                <a:spLocks/>
              </p:cNvSpPr>
              <p:nvPr/>
            </p:nvSpPr>
            <p:spPr bwMode="auto">
              <a:xfrm>
                <a:off x="385" y="147"/>
                <a:ext cx="5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"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</p:grpSp>
        <p:grpSp>
          <p:nvGrpSpPr>
            <p:cNvPr id="40" name="Group 16"/>
            <p:cNvGrpSpPr>
              <a:grpSpLocks/>
            </p:cNvGrpSpPr>
            <p:nvPr/>
          </p:nvGrpSpPr>
          <p:grpSpPr bwMode="auto">
            <a:xfrm>
              <a:off x="5812788" y="3859525"/>
              <a:ext cx="608335" cy="287982"/>
              <a:chOff x="0" y="27"/>
              <a:chExt cx="545" cy="258"/>
            </a:xfrm>
          </p:grpSpPr>
          <p:sp>
            <p:nvSpPr>
              <p:cNvPr id="41" name="Rectangle 14"/>
              <p:cNvSpPr>
                <a:spLocks/>
              </p:cNvSpPr>
              <p:nvPr/>
            </p:nvSpPr>
            <p:spPr bwMode="auto">
              <a:xfrm>
                <a:off x="0" y="27"/>
                <a:ext cx="38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>
                    <a:ea typeface="ＭＳ Ｐゴシック" charset="0"/>
                    <a:cs typeface="ＭＳ Ｐゴシック" charset="0"/>
                  </a:rPr>
                  <a:t>EPSP</a:t>
                </a:r>
              </a:p>
            </p:txBody>
          </p:sp>
          <p:sp>
            <p:nvSpPr>
              <p:cNvPr id="42" name="Rectangle 15"/>
              <p:cNvSpPr>
                <a:spLocks/>
              </p:cNvSpPr>
              <p:nvPr/>
            </p:nvSpPr>
            <p:spPr bwMode="auto">
              <a:xfrm>
                <a:off x="371" y="147"/>
                <a:ext cx="17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">
                    <a:ea typeface="ＭＳ Ｐゴシック" charset="0"/>
                    <a:cs typeface="ＭＳ Ｐゴシック" charset="0"/>
                  </a:rPr>
                  <a:t>1+2</a:t>
                </a:r>
              </a:p>
            </p:txBody>
          </p:sp>
        </p:grpSp>
        <p:grpSp>
          <p:nvGrpSpPr>
            <p:cNvPr id="43" name="Group 20"/>
            <p:cNvGrpSpPr>
              <a:grpSpLocks/>
            </p:cNvGrpSpPr>
            <p:nvPr/>
          </p:nvGrpSpPr>
          <p:grpSpPr bwMode="auto">
            <a:xfrm>
              <a:off x="3809190" y="5609570"/>
              <a:ext cx="1293689" cy="529083"/>
              <a:chOff x="0" y="27"/>
              <a:chExt cx="1159" cy="474"/>
            </a:xfrm>
          </p:grpSpPr>
          <p:sp>
            <p:nvSpPr>
              <p:cNvPr id="44" name="Rectangle 17"/>
              <p:cNvSpPr>
                <a:spLocks/>
              </p:cNvSpPr>
              <p:nvPr/>
            </p:nvSpPr>
            <p:spPr bwMode="auto">
              <a:xfrm>
                <a:off x="0" y="27"/>
                <a:ext cx="38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dirty="0">
                    <a:ea typeface="ＭＳ Ｐゴシック" charset="0"/>
                    <a:cs typeface="ＭＳ Ｐゴシック" charset="0"/>
                  </a:rPr>
                  <a:t>EPSP</a:t>
                </a:r>
              </a:p>
            </p:txBody>
          </p:sp>
          <p:sp>
            <p:nvSpPr>
              <p:cNvPr id="45" name="Rectangle 18"/>
              <p:cNvSpPr>
                <a:spLocks/>
              </p:cNvSpPr>
              <p:nvPr/>
            </p:nvSpPr>
            <p:spPr bwMode="auto">
              <a:xfrm>
                <a:off x="392" y="123"/>
                <a:ext cx="5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000">
                    <a:ea typeface="ＭＳ Ｐゴシック" charset="0"/>
                    <a:cs typeface="ＭＳ Ｐゴシック" charset="0"/>
                  </a:rPr>
                  <a:t>2</a:t>
                </a:r>
              </a:p>
            </p:txBody>
          </p:sp>
          <p:sp>
            <p:nvSpPr>
              <p:cNvPr id="46" name="Rectangle 19"/>
              <p:cNvSpPr>
                <a:spLocks/>
              </p:cNvSpPr>
              <p:nvPr/>
            </p:nvSpPr>
            <p:spPr bwMode="auto">
              <a:xfrm>
                <a:off x="18" y="267"/>
                <a:ext cx="1141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>
                    <a:ea typeface="ＭＳ Ｐゴシック" charset="0"/>
                    <a:cs typeface="ＭＳ Ｐゴシック" charset="0"/>
                  </a:rPr>
                  <a:t>by subtraction</a:t>
                </a:r>
              </a:p>
            </p:txBody>
          </p:sp>
        </p:grp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4109211" y="5177595"/>
              <a:ext cx="35719" cy="4375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rot="10800000">
              <a:off x="3697569" y="4588421"/>
              <a:ext cx="223242" cy="366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0800000" flipH="1">
              <a:off x="5400384" y="4093939"/>
              <a:ext cx="258961" cy="3036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" name="Rectangle 9"/>
          <p:cNvSpPr>
            <a:spLocks/>
          </p:cNvSpPr>
          <p:nvPr/>
        </p:nvSpPr>
        <p:spPr bwMode="auto">
          <a:xfrm>
            <a:off x="5532565" y="1381267"/>
            <a:ext cx="6058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Linear</a:t>
            </a:r>
          </a:p>
        </p:txBody>
      </p:sp>
      <p:sp>
        <p:nvSpPr>
          <p:cNvPr id="52" name="Rectangle 9"/>
          <p:cNvSpPr>
            <a:spLocks/>
          </p:cNvSpPr>
          <p:nvPr/>
        </p:nvSpPr>
        <p:spPr bwMode="auto">
          <a:xfrm>
            <a:off x="7945123" y="1371506"/>
            <a:ext cx="9206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latin typeface="Helvetica Light"/>
                <a:ea typeface="ＭＳ Ｐゴシック" charset="0"/>
                <a:cs typeface="Helvetica Light"/>
              </a:rPr>
              <a:t>Sublinear</a:t>
            </a:r>
            <a:endParaRPr lang="en-US" sz="1700" dirty="0">
              <a:latin typeface="Helvetica Light"/>
              <a:ea typeface="ＭＳ Ｐゴシック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0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42197" y="193172"/>
            <a:ext cx="8044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Voltage-gated </a:t>
            </a:r>
            <a:r>
              <a:rPr lang="en-US" sz="2800" dirty="0" err="1">
                <a:latin typeface="Helvetica Light"/>
                <a:cs typeface="Helvetica Light"/>
              </a:rPr>
              <a:t>conductances</a:t>
            </a:r>
            <a:r>
              <a:rPr lang="en-US" sz="2800" dirty="0">
                <a:latin typeface="Helvetica Light"/>
                <a:cs typeface="Helvetica Light"/>
              </a:rPr>
              <a:t> change IO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421945" y="2416884"/>
            <a:ext cx="3303359" cy="849446"/>
            <a:chOff x="2325045" y="2423529"/>
            <a:chExt cx="3303359" cy="849446"/>
          </a:xfrm>
        </p:grpSpPr>
        <p:sp>
          <p:nvSpPr>
            <p:cNvPr id="53" name="TextBox 52"/>
            <p:cNvSpPr txBox="1"/>
            <p:nvPr/>
          </p:nvSpPr>
          <p:spPr>
            <a:xfrm>
              <a:off x="2325045" y="257773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C</a:t>
              </a:r>
              <a:endParaRPr lang="en-GB" sz="2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5857" y="2423529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dV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2673958" y="2888660"/>
              <a:ext cx="6140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2754178" y="2872865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dt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28297" y="2585244"/>
              <a:ext cx="1900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g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syn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(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syn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 – 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rest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68332" y="2593266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=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 rot="5400000">
            <a:off x="4790133" y="4231098"/>
            <a:ext cx="2584450" cy="1346200"/>
            <a:chOff x="873125" y="3068340"/>
            <a:chExt cx="2584450" cy="1346200"/>
          </a:xfrm>
        </p:grpSpPr>
        <p:pic>
          <p:nvPicPr>
            <p:cNvPr id="60" name="Picture 59" descr="cel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3276600"/>
              <a:ext cx="2390775" cy="947145"/>
            </a:xfrm>
            <a:prstGeom prst="rect">
              <a:avLst/>
            </a:prstGeom>
          </p:spPr>
        </p:pic>
        <p:sp>
          <p:nvSpPr>
            <p:cNvPr id="61" name="Oval 60"/>
            <p:cNvSpPr/>
            <p:nvPr/>
          </p:nvSpPr>
          <p:spPr>
            <a:xfrm>
              <a:off x="1724025" y="31381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87475" y="30683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38225" y="32207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73125" y="35382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92175" y="3887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95375" y="4141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400175" y="42621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711325" y="42176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49063" y="2594009"/>
            <a:ext cx="5648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Nav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Nav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 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Cav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Cav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 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Kv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kv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20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0559 0.00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5400000">
            <a:off x="2493802" y="3220985"/>
            <a:ext cx="2584450" cy="1346200"/>
            <a:chOff x="873125" y="3068340"/>
            <a:chExt cx="2584450" cy="1346200"/>
          </a:xfrm>
        </p:grpSpPr>
        <p:pic>
          <p:nvPicPr>
            <p:cNvPr id="22" name="Picture 21" descr="cel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3276600"/>
              <a:ext cx="2390775" cy="947145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724025" y="31381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87475" y="30683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8225" y="32207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73125" y="35382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2175" y="3887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95375" y="4141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00175" y="42621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11325" y="42176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32301" y="1624545"/>
            <a:ext cx="2810504" cy="4267200"/>
            <a:chOff x="5353702" y="1661445"/>
            <a:chExt cx="2810504" cy="4267200"/>
          </a:xfrm>
        </p:grpSpPr>
        <p:pic>
          <p:nvPicPr>
            <p:cNvPr id="18" name="Picture 17" descr="cell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3702" y="1661445"/>
              <a:ext cx="2810504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 rot="5400000">
              <a:off x="5878206" y="2652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5678181" y="351882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6183006" y="18138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7097406" y="1890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7764156" y="26901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5497206" y="29568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7202181" y="361407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7583181" y="40236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7021206" y="2652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973456" y="216627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56191" y="197642"/>
            <a:ext cx="8800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Dendritic trees add a spatial dimension to integration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6024" y="1696223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Helvetica Light"/>
                <a:cs typeface="Helvetica Light"/>
              </a:rPr>
              <a:t>Timing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3921" y="4352722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Helvetica Light"/>
                <a:cs typeface="Helvetica Light"/>
              </a:rPr>
              <a:t>Timing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2917" y="1624545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Helvetica Light"/>
                <a:cs typeface="Helvetica Light"/>
              </a:rPr>
              <a:t>Location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6" y="1228319"/>
            <a:ext cx="73152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1" name="Rectangle 1029"/>
          <p:cNvSpPr>
            <a:spLocks noChangeArrowheads="1"/>
          </p:cNvSpPr>
          <p:nvPr/>
        </p:nvSpPr>
        <p:spPr bwMode="auto">
          <a:xfrm>
            <a:off x="8763001" y="6348283"/>
            <a:ext cx="1323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 Light"/>
                <a:cs typeface="Helvetica Light"/>
              </a:rPr>
              <a:t>Wilfrid Rall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3599" y="182645"/>
            <a:ext cx="6083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Current flow in neuron with dendrites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5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33" y="1360996"/>
            <a:ext cx="4518422" cy="54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7346" y="182645"/>
            <a:ext cx="4844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Voltage attenuation in cables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125979" y="4271478"/>
            <a:ext cx="1503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latin typeface="Helvetica Light"/>
                <a:ea typeface="ＭＳ Ｐゴシック" charset="0"/>
                <a:cs typeface="Helvetica Light"/>
                <a:sym typeface="Arial" charset="0"/>
              </a:rPr>
              <a:t> V = V</a:t>
            </a:r>
            <a:r>
              <a:rPr lang="en-US" sz="2400" baseline="-20000">
                <a:latin typeface="Helvetica Light"/>
                <a:ea typeface="ＭＳ Ｐゴシック" charset="0"/>
                <a:cs typeface="Helvetica Light"/>
                <a:sym typeface="Arial" charset="0"/>
              </a:rPr>
              <a:t>0 </a:t>
            </a:r>
            <a:r>
              <a:rPr lang="en-US" sz="2400">
                <a:latin typeface="Helvetica Light"/>
                <a:ea typeface="ＭＳ Ｐゴシック" charset="0"/>
                <a:cs typeface="Helvetica Light"/>
                <a:sym typeface="Arial" charset="0"/>
              </a:rPr>
              <a:t>e</a:t>
            </a:r>
            <a:r>
              <a:rPr lang="en-US" sz="2400" baseline="31000">
                <a:latin typeface="Helvetica Light"/>
                <a:ea typeface="ＭＳ Ｐゴシック" charset="0"/>
                <a:cs typeface="Helvetica Light"/>
                <a:sym typeface="Arial" charset="0"/>
              </a:rPr>
              <a:t>-x/</a:t>
            </a:r>
            <a:r>
              <a:rPr lang="en-US" sz="2400" baseline="31000">
                <a:latin typeface="Helvetica Light"/>
                <a:ea typeface="ＭＳ Ｐゴシック" charset="0"/>
                <a:cs typeface="Helvetica Light"/>
                <a:sym typeface="Symbol" charset="0"/>
              </a:rPr>
              <a:t>λ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710011" y="2163783"/>
            <a:ext cx="2055812" cy="836613"/>
            <a:chOff x="0" y="36"/>
            <a:chExt cx="1294" cy="527"/>
          </a:xfrm>
        </p:grpSpPr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734" y="320"/>
              <a:ext cx="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600">
                <a:latin typeface="Helvetica Light"/>
                <a:cs typeface="Helvetica Light"/>
              </a:endParaRPr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772" y="369"/>
              <a:ext cx="4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 err="1">
                  <a:latin typeface="Helvetica Light"/>
                  <a:ea typeface="ＭＳ Ｐゴシック" charset="0"/>
                  <a:cs typeface="Helvetica Light"/>
                  <a:sym typeface="Arial Italic" charset="0"/>
                </a:rPr>
                <a:t>R</a:t>
              </a:r>
              <a:r>
                <a:rPr lang="en-US" sz="2000" baseline="-20000" dirty="0" err="1">
                  <a:latin typeface="Helvetica Light"/>
                  <a:ea typeface="ＭＳ Ｐゴシック" charset="0"/>
                  <a:cs typeface="Helvetica Light"/>
                  <a:sym typeface="Arial Italic" charset="0"/>
                </a:rPr>
                <a:t>i</a:t>
              </a:r>
              <a:r>
                <a:rPr lang="en-US" sz="2000" dirty="0">
                  <a:latin typeface="Helvetica Light"/>
                  <a:ea typeface="ＭＳ Ｐゴシック" charset="0"/>
                  <a:cs typeface="Helvetica Light"/>
                  <a:sym typeface="Arial" charset="0"/>
                </a:rPr>
                <a:t>  . 4</a:t>
              </a:r>
            </a:p>
          </p:txBody>
        </p:sp>
        <p:sp>
          <p:nvSpPr>
            <p:cNvPr id="11" name="Rectangle 24"/>
            <p:cNvSpPr>
              <a:spLocks/>
            </p:cNvSpPr>
            <p:nvPr/>
          </p:nvSpPr>
          <p:spPr bwMode="auto">
            <a:xfrm>
              <a:off x="0" y="182"/>
              <a:ext cx="2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latin typeface="Helvetica Light"/>
                  <a:ea typeface="ＭＳ Ｐゴシック" charset="0"/>
                  <a:cs typeface="Helvetica Light"/>
                  <a:sym typeface="Symbol" charset="0"/>
                </a:rPr>
                <a:t>λ </a:t>
              </a:r>
              <a:r>
                <a:rPr lang="en-US" sz="2400">
                  <a:latin typeface="Helvetica Light"/>
                  <a:ea typeface="ＭＳ Ｐゴシック" charset="0"/>
                  <a:cs typeface="Helvetica Light"/>
                  <a:sym typeface="Arial" charset="0"/>
                </a:rPr>
                <a:t>=</a:t>
              </a:r>
            </a:p>
          </p:txBody>
        </p: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406" y="36"/>
              <a:ext cx="888" cy="481"/>
              <a:chOff x="0" y="0"/>
              <a:chExt cx="888" cy="481"/>
            </a:xfrm>
          </p:grpSpPr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273"/>
                <a:ext cx="72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600">
                  <a:latin typeface="Helvetica Light"/>
                  <a:cs typeface="Helvetica Light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rot="10800000">
                <a:off x="64" y="273"/>
                <a:ext cx="72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600">
                  <a:latin typeface="Helvetica Light"/>
                  <a:cs typeface="Helvetica Light"/>
                </a:endParaRPr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136" y="0"/>
                <a:ext cx="72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600">
                  <a:latin typeface="Helvetica Light"/>
                  <a:cs typeface="Helvetica Light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208" y="0"/>
                <a:ext cx="68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600">
                  <a:latin typeface="Helvetica Light"/>
                  <a:cs typeface="Helvetica Light"/>
                </a:endParaRPr>
              </a:p>
            </p:txBody>
          </p:sp>
        </p:grpSp>
        <p:sp>
          <p:nvSpPr>
            <p:cNvPr id="14" name="Rectangle 30"/>
            <p:cNvSpPr>
              <a:spLocks/>
            </p:cNvSpPr>
            <p:nvPr/>
          </p:nvSpPr>
          <p:spPr bwMode="auto">
            <a:xfrm>
              <a:off x="747" y="60"/>
              <a:ext cx="4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 err="1">
                  <a:latin typeface="Helvetica Light"/>
                  <a:ea typeface="ＭＳ Ｐゴシック" charset="0"/>
                  <a:cs typeface="Helvetica Light"/>
                  <a:sym typeface="Arial Italic" charset="0"/>
                </a:rPr>
                <a:t>R</a:t>
              </a:r>
              <a:r>
                <a:rPr lang="en-US" sz="2000" baseline="-20000" dirty="0" err="1">
                  <a:latin typeface="Helvetica Light"/>
                  <a:ea typeface="ＭＳ Ｐゴシック" charset="0"/>
                  <a:cs typeface="Helvetica Light"/>
                  <a:sym typeface="Arial Italic" charset="0"/>
                </a:rPr>
                <a:t>m</a:t>
              </a:r>
              <a:r>
                <a:rPr lang="en-US" sz="2000" dirty="0">
                  <a:latin typeface="Helvetica Light"/>
                  <a:ea typeface="ＭＳ Ｐゴシック" charset="0"/>
                  <a:cs typeface="Helvetica Light"/>
                  <a:sym typeface="Arial" charset="0"/>
                </a:rPr>
                <a:t> . d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074724" y="1532223"/>
            <a:ext cx="180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Space constant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160504" y="3725079"/>
            <a:ext cx="216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Voltage attenuation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41549" y="5274173"/>
            <a:ext cx="234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Electrotonic</a:t>
            </a:r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 distance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249" y="5754538"/>
            <a:ext cx="1308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3208504" y="216899"/>
            <a:ext cx="60644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Compartmental modeling of neurons</a:t>
            </a:r>
          </a:p>
        </p:txBody>
      </p:sp>
      <p:pic>
        <p:nvPicPr>
          <p:cNvPr id="12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8" y="1319656"/>
            <a:ext cx="362562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9" y="5094731"/>
            <a:ext cx="3482868" cy="11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85500" y="1746098"/>
            <a:ext cx="3521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The </a:t>
            </a:r>
            <a:r>
              <a:rPr lang="en-US" sz="2400" b="1" dirty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NEURON 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simulation environment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3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36418" y="216899"/>
            <a:ext cx="5061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EPSP attenuation by dendrites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063" y="1431411"/>
            <a:ext cx="4527550" cy="49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29"/>
          <p:cNvSpPr>
            <a:spLocks noChangeArrowheads="1"/>
          </p:cNvSpPr>
          <p:nvPr/>
        </p:nvSpPr>
        <p:spPr bwMode="auto">
          <a:xfrm>
            <a:off x="7817734" y="6148753"/>
            <a:ext cx="19163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Helvetica Light"/>
                <a:cs typeface="Helvetica Light"/>
              </a:rPr>
              <a:t>Wilfrid</a:t>
            </a:r>
            <a:r>
              <a:rPr lang="en-US" dirty="0">
                <a:latin typeface="Helvetica Light"/>
                <a:cs typeface="Helvetica Light"/>
              </a:rPr>
              <a:t> </a:t>
            </a:r>
            <a:r>
              <a:rPr lang="en-US" dirty="0" err="1">
                <a:latin typeface="Helvetica Light"/>
                <a:cs typeface="Helvetica Light"/>
              </a:rPr>
              <a:t>Rall</a:t>
            </a:r>
            <a:r>
              <a:rPr lang="en-US" dirty="0">
                <a:latin typeface="Helvetica Light"/>
                <a:cs typeface="Helvetica Light"/>
              </a:rPr>
              <a:t>, 1964</a:t>
            </a:r>
          </a:p>
        </p:txBody>
      </p:sp>
    </p:spTree>
    <p:extLst>
      <p:ext uri="{BB962C8B-B14F-4D97-AF65-F5344CB8AC3E}">
        <p14:creationId xmlns:p14="http://schemas.microsoft.com/office/powerpoint/2010/main" val="128009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508" y="1497360"/>
            <a:ext cx="4147777" cy="2314668"/>
            <a:chOff x="647508" y="1497360"/>
            <a:chExt cx="4147777" cy="2314668"/>
          </a:xfrm>
        </p:grpSpPr>
        <p:sp>
          <p:nvSpPr>
            <p:cNvPr id="5" name="TextBox 4"/>
            <p:cNvSpPr txBox="1"/>
            <p:nvPr/>
          </p:nvSpPr>
          <p:spPr>
            <a:xfrm>
              <a:off x="2220882" y="1497360"/>
              <a:ext cx="11849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Helvetica Light"/>
                  <a:cs typeface="Helvetica Light"/>
                </a:rPr>
                <a:t>Model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508" y="3138053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</a:t>
              </a:r>
              <a:endParaRPr lang="en-GB" sz="2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6421" y="2909417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i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996421" y="3448979"/>
              <a:ext cx="6140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055375" y="3411918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dt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0761" y="3145563"/>
              <a:ext cx="2744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–(V</a:t>
              </a:r>
              <a:r>
                <a:rPr lang="en-GB" sz="2000" baseline="-25000" dirty="0">
                  <a:latin typeface="Helvetica Light" charset="0"/>
                  <a:ea typeface="Helvetica Light" charset="0"/>
                  <a:cs typeface="Helvetica Light" charset="0"/>
                </a:rPr>
                <a:t>i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 – 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rest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) + 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</a:t>
              </a:r>
              <a:r>
                <a:rPr lang="en-GB" sz="2000" baseline="-25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j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 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w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ij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 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g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j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(t)</a:t>
              </a:r>
              <a:endParaRPr lang="en-GB" sz="2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0795" y="3153585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=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694" y="1497360"/>
            <a:ext cx="1893886" cy="2624863"/>
            <a:chOff x="9144694" y="1497360"/>
            <a:chExt cx="1893886" cy="2624863"/>
          </a:xfrm>
        </p:grpSpPr>
        <p:sp>
          <p:nvSpPr>
            <p:cNvPr id="15" name="TextBox 14"/>
            <p:cNvSpPr txBox="1"/>
            <p:nvPr/>
          </p:nvSpPr>
          <p:spPr>
            <a:xfrm>
              <a:off x="9144694" y="1497360"/>
              <a:ext cx="18261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Helvetica Light"/>
                  <a:cs typeface="Helvetica Light"/>
                </a:rPr>
                <a:t>Molecules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178121" y="2585056"/>
              <a:ext cx="1860459" cy="1537167"/>
              <a:chOff x="6049344" y="4146550"/>
              <a:chExt cx="1294422" cy="1069490"/>
            </a:xfrm>
          </p:grpSpPr>
          <p:pic>
            <p:nvPicPr>
              <p:cNvPr id="19" name="Picture 18" descr="GABAR.gif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42" t="23947" r="24749" b="33218"/>
              <a:stretch/>
            </p:blipFill>
            <p:spPr>
              <a:xfrm>
                <a:off x="6049344" y="4202653"/>
                <a:ext cx="1224032" cy="101338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7138515" y="4146550"/>
                <a:ext cx="205251" cy="198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75043" y="1496765"/>
            <a:ext cx="1571392" cy="2885591"/>
            <a:chOff x="5575043" y="1496765"/>
            <a:chExt cx="1571392" cy="2885591"/>
          </a:xfrm>
        </p:grpSpPr>
        <p:pic>
          <p:nvPicPr>
            <p:cNvPr id="23" name="Picture 22" descr="Slide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t="7624" r="26094" b="10893"/>
            <a:stretch/>
          </p:blipFill>
          <p:spPr>
            <a:xfrm>
              <a:off x="5575043" y="2405557"/>
              <a:ext cx="1571392" cy="197679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745171" y="1496765"/>
              <a:ext cx="136608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Helvetica Light"/>
                  <a:cs typeface="Helvetica Light"/>
                </a:rPr>
                <a:t>Neuron</a:t>
              </a:r>
              <a:endParaRPr lang="en-US" sz="2800" dirty="0"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3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15" y="1355549"/>
            <a:ext cx="5028717" cy="548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3013956" y="3657942"/>
            <a:ext cx="6402586" cy="1598414"/>
            <a:chOff x="0" y="0"/>
            <a:chExt cx="5736" cy="1432"/>
          </a:xfrm>
        </p:grpSpPr>
        <p:sp>
          <p:nvSpPr>
            <p:cNvPr id="93189" name="Rectangle 3"/>
            <p:cNvSpPr>
              <a:spLocks/>
            </p:cNvSpPr>
            <p:nvPr/>
          </p:nvSpPr>
          <p:spPr bwMode="auto">
            <a:xfrm>
              <a:off x="0" y="136"/>
              <a:ext cx="573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190" name="Rectangle 4"/>
            <p:cNvSpPr>
              <a:spLocks/>
            </p:cNvSpPr>
            <p:nvPr/>
          </p:nvSpPr>
          <p:spPr bwMode="auto">
            <a:xfrm>
              <a:off x="0" y="0"/>
              <a:ext cx="143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7590" name="Rectangle 6"/>
          <p:cNvSpPr>
            <a:spLocks/>
          </p:cNvSpPr>
          <p:nvPr/>
        </p:nvSpPr>
        <p:spPr bwMode="auto">
          <a:xfrm>
            <a:off x="3056771" y="4955977"/>
            <a:ext cx="6250781" cy="175021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09654" y="216899"/>
            <a:ext cx="8148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Effects of location, </a:t>
            </a:r>
            <a:r>
              <a:rPr lang="en-US" sz="2800" dirty="0" err="1">
                <a:latin typeface="Helvetica Light"/>
                <a:cs typeface="Helvetica Light"/>
              </a:rPr>
              <a:t>R</a:t>
            </a:r>
            <a:r>
              <a:rPr lang="en-US" sz="2800" baseline="-25000" dirty="0" err="1">
                <a:latin typeface="Helvetica Light"/>
                <a:cs typeface="Helvetica Light"/>
              </a:rPr>
              <a:t>m</a:t>
            </a:r>
            <a:r>
              <a:rPr lang="en-US" sz="2800" dirty="0">
                <a:latin typeface="Helvetica Light"/>
                <a:cs typeface="Helvetica Light"/>
              </a:rPr>
              <a:t> and </a:t>
            </a:r>
            <a:r>
              <a:rPr lang="en-US" sz="2800" dirty="0" err="1">
                <a:latin typeface="Helvetica Light"/>
                <a:cs typeface="Helvetica Light"/>
              </a:rPr>
              <a:t>R</a:t>
            </a:r>
            <a:r>
              <a:rPr lang="en-US" sz="2800" baseline="-25000" dirty="0" err="1">
                <a:latin typeface="Helvetica Light"/>
                <a:cs typeface="Helvetica Light"/>
              </a:rPr>
              <a:t>i</a:t>
            </a:r>
            <a:r>
              <a:rPr lang="en-US" sz="2800" dirty="0">
                <a:latin typeface="Helvetica Light"/>
                <a:cs typeface="Helvetica Light"/>
              </a:rPr>
              <a:t> on EPSP attenuation</a:t>
            </a:r>
          </a:p>
        </p:txBody>
      </p:sp>
    </p:spTree>
    <p:extLst>
      <p:ext uri="{BB962C8B-B14F-4D97-AF65-F5344CB8AC3E}">
        <p14:creationId xmlns:p14="http://schemas.microsoft.com/office/powerpoint/2010/main" val="5328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57957" y="182645"/>
            <a:ext cx="5601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Input-Output function in dendrites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45393"/>
          <a:stretch>
            <a:fillRect/>
          </a:stretch>
        </p:blipFill>
        <p:spPr bwMode="auto">
          <a:xfrm>
            <a:off x="3080859" y="1252594"/>
            <a:ext cx="699135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111"/>
          <p:cNvGrpSpPr/>
          <p:nvPr/>
        </p:nvGrpSpPr>
        <p:grpSpPr>
          <a:xfrm>
            <a:off x="2667000" y="1866310"/>
            <a:ext cx="1780722" cy="1780722"/>
            <a:chOff x="-2590800" y="457200"/>
            <a:chExt cx="1524000" cy="1524000"/>
          </a:xfrm>
        </p:grpSpPr>
        <p:sp>
          <p:nvSpPr>
            <p:cNvPr id="54" name="Rectangle 53"/>
            <p:cNvSpPr/>
            <p:nvPr/>
          </p:nvSpPr>
          <p:spPr>
            <a:xfrm>
              <a:off x="-2590800" y="457200"/>
              <a:ext cx="1524000" cy="15240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-2514600" y="609600"/>
              <a:ext cx="1295400" cy="1295400"/>
            </a:xfrm>
            <a:prstGeom prst="line">
              <a:avLst/>
            </a:prstGeom>
            <a:ln w="28575">
              <a:solidFill>
                <a:srgbClr val="F57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9"/>
          <p:cNvSpPr>
            <a:spLocks/>
          </p:cNvSpPr>
          <p:nvPr/>
        </p:nvSpPr>
        <p:spPr bwMode="auto">
          <a:xfrm>
            <a:off x="3663810" y="3296386"/>
            <a:ext cx="6058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Linear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01680" y="4474503"/>
            <a:ext cx="3167274" cy="4409886"/>
            <a:chOff x="5829843" y="1863292"/>
            <a:chExt cx="3167274" cy="4409886"/>
          </a:xfrm>
        </p:grpSpPr>
        <p:sp>
          <p:nvSpPr>
            <p:cNvPr id="58" name="Rectangle 57"/>
            <p:cNvSpPr/>
            <p:nvPr/>
          </p:nvSpPr>
          <p:spPr>
            <a:xfrm>
              <a:off x="5910046" y="1863292"/>
              <a:ext cx="1759597" cy="175959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7062094">
              <a:off x="5431333" y="2707395"/>
              <a:ext cx="3964293" cy="3167274"/>
            </a:xfrm>
            <a:prstGeom prst="arc">
              <a:avLst>
                <a:gd name="adj1" fmla="val 17124650"/>
                <a:gd name="adj2" fmla="val 20896718"/>
              </a:avLst>
            </a:prstGeom>
            <a:ln w="28575">
              <a:solidFill>
                <a:srgbClr val="F57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9"/>
          <p:cNvSpPr>
            <a:spLocks/>
          </p:cNvSpPr>
          <p:nvPr/>
        </p:nvSpPr>
        <p:spPr bwMode="auto">
          <a:xfrm>
            <a:off x="3448183" y="5888566"/>
            <a:ext cx="9206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latin typeface="Helvetica Light"/>
                <a:ea typeface="ＭＳ Ｐゴシック" charset="0"/>
                <a:cs typeface="Helvetica Light"/>
              </a:rPr>
              <a:t>Sublinear</a:t>
            </a:r>
            <a:endParaRPr lang="en-US" sz="1700" dirty="0"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9792" y="1320739"/>
            <a:ext cx="8726854" cy="2407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Rall_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09888"/>
            <a:ext cx="5715000" cy="39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5683872" y="5285602"/>
            <a:ext cx="1097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Rall, W. 1964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957" y="182645"/>
            <a:ext cx="5043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Computation of input 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45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42197" y="193172"/>
            <a:ext cx="8044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Voltage-gated </a:t>
            </a:r>
            <a:r>
              <a:rPr lang="en-US" sz="2800" dirty="0" err="1">
                <a:latin typeface="Helvetica Light"/>
                <a:cs typeface="Helvetica Light"/>
              </a:rPr>
              <a:t>conductances</a:t>
            </a:r>
            <a:r>
              <a:rPr lang="en-US" sz="2800" dirty="0">
                <a:latin typeface="Helvetica Light"/>
                <a:cs typeface="Helvetica Light"/>
              </a:rPr>
              <a:t> change IO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58246" y="1327012"/>
            <a:ext cx="3303359" cy="849446"/>
            <a:chOff x="2325045" y="2423529"/>
            <a:chExt cx="3303359" cy="849446"/>
          </a:xfrm>
        </p:grpSpPr>
        <p:sp>
          <p:nvSpPr>
            <p:cNvPr id="53" name="TextBox 52"/>
            <p:cNvSpPr txBox="1"/>
            <p:nvPr/>
          </p:nvSpPr>
          <p:spPr>
            <a:xfrm>
              <a:off x="2325045" y="257773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  <a:sym typeface="Symbol" panose="05050102010706020507" pitchFamily="18" charset="2"/>
                </a:rPr>
                <a:t>C</a:t>
              </a:r>
              <a:endParaRPr lang="en-GB" sz="2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5857" y="2423529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dV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2673958" y="2888660"/>
              <a:ext cx="6140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2754178" y="2872865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dt</a:t>
              </a:r>
              <a:endParaRPr lang="en-GB" sz="2000" baseline="-2500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28297" y="2585244"/>
              <a:ext cx="1900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g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syn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(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syn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 – </a:t>
              </a:r>
              <a:r>
                <a:rPr lang="en-GB" sz="2000" dirty="0" err="1">
                  <a:latin typeface="Helvetica Light" charset="0"/>
                  <a:ea typeface="Helvetica Light" charset="0"/>
                  <a:cs typeface="Helvetica Light" charset="0"/>
                </a:rPr>
                <a:t>V</a:t>
              </a:r>
              <a:r>
                <a:rPr lang="en-GB" sz="2000" baseline="-25000" dirty="0" err="1">
                  <a:latin typeface="Helvetica Light" charset="0"/>
                  <a:ea typeface="Helvetica Light" charset="0"/>
                  <a:cs typeface="Helvetica Light" charset="0"/>
                </a:rPr>
                <a:t>rest</a:t>
              </a:r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68332" y="2593266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Helvetica Light" charset="0"/>
                  <a:ea typeface="Helvetica Light" charset="0"/>
                  <a:cs typeface="Helvetica Light" charset="0"/>
                </a:rPr>
                <a:t>=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249063" y="1538933"/>
            <a:ext cx="5648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Nav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Nav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 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Cav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Cav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 +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Kv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kv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71584" y="2353797"/>
            <a:ext cx="2810504" cy="4267200"/>
            <a:chOff x="5353702" y="1661445"/>
            <a:chExt cx="2810504" cy="4267200"/>
          </a:xfrm>
        </p:grpSpPr>
        <p:pic>
          <p:nvPicPr>
            <p:cNvPr id="37" name="Picture 36" descr="cell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702" y="1661445"/>
              <a:ext cx="2810504" cy="4267200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 rot="5400000">
              <a:off x="5878206" y="2652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5678181" y="351882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6183006" y="18138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7097406" y="1890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7764156" y="26901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497206" y="29568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7202181" y="361407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7583181" y="40236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7021206" y="2652045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5973456" y="216627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71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42197" y="193172"/>
            <a:ext cx="8044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Voltage-gated </a:t>
            </a:r>
            <a:r>
              <a:rPr lang="en-US" sz="2800" dirty="0" err="1">
                <a:latin typeface="Helvetica Light"/>
                <a:cs typeface="Helvetica Light"/>
              </a:rPr>
              <a:t>conductances</a:t>
            </a:r>
            <a:r>
              <a:rPr lang="en-US" sz="2800" dirty="0">
                <a:latin typeface="Helvetica Light"/>
                <a:cs typeface="Helvetica Light"/>
              </a:rPr>
              <a:t> change IO function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364498" y="6444808"/>
            <a:ext cx="1662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Lorincz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A. et al. 2002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  <p:pic>
        <p:nvPicPr>
          <p:cNvPr id="27" name="Picture 26" descr="nn962-F2.jpg"/>
          <p:cNvPicPr>
            <a:picLocks noChangeAspect="1"/>
          </p:cNvPicPr>
          <p:nvPr/>
        </p:nvPicPr>
        <p:blipFill>
          <a:blip r:embed="rId3"/>
          <a:srcRect l="35622" r="30452" b="54444"/>
          <a:stretch>
            <a:fillRect/>
          </a:stretch>
        </p:blipFill>
        <p:spPr>
          <a:xfrm>
            <a:off x="5110619" y="1798117"/>
            <a:ext cx="2148309" cy="44040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42239" y="1374300"/>
            <a:ext cx="1644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Helvetica Light" charset="0"/>
                <a:ea typeface="Helvetica Light" charset="0"/>
                <a:cs typeface="Helvetica Light" charset="0"/>
              </a:rPr>
              <a:t>I</a:t>
            </a:r>
            <a:r>
              <a:rPr lang="en-GB" baseline="-25000" dirty="0" err="1">
                <a:latin typeface="Helvetica Light" charset="0"/>
                <a:ea typeface="Helvetica Light" charset="0"/>
                <a:cs typeface="Helvetica Light" charset="0"/>
              </a:rPr>
              <a:t>h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52488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4524"/>
            <a:ext cx="5680822" cy="529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8302626" y="6477000"/>
            <a:ext cx="2289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/>
              <a:t>from Llinas &amp; Sugimori 1980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8180978" y="4080544"/>
            <a:ext cx="1288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0000FF"/>
                </a:solidFill>
                <a:latin typeface="Helvetica"/>
                <a:cs typeface="Helvetica"/>
              </a:rPr>
              <a:t>Na</a:t>
            </a:r>
            <a:r>
              <a:rPr lang="en-GB" baseline="30000">
                <a:solidFill>
                  <a:srgbClr val="0000FF"/>
                </a:solidFill>
                <a:latin typeface="Helvetica"/>
                <a:cs typeface="Helvetica"/>
              </a:rPr>
              <a:t>+</a:t>
            </a:r>
            <a:r>
              <a:rPr lang="en-GB">
                <a:solidFill>
                  <a:srgbClr val="0000FF"/>
                </a:solidFill>
                <a:latin typeface="Helvetica"/>
                <a:cs typeface="Helvetica"/>
              </a:rPr>
              <a:t> spikes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180977" y="1915612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Helvetica"/>
                <a:cs typeface="Helvetica"/>
              </a:rPr>
              <a:t>Ca</a:t>
            </a:r>
            <a:r>
              <a:rPr lang="en-GB" baseline="30000" dirty="0">
                <a:solidFill>
                  <a:srgbClr val="FF0000"/>
                </a:solidFill>
                <a:latin typeface="Helvetica"/>
                <a:cs typeface="Helvetica"/>
              </a:rPr>
              <a:t>2+</a:t>
            </a:r>
            <a:r>
              <a:rPr lang="en-GB" dirty="0">
                <a:solidFill>
                  <a:srgbClr val="FF0000"/>
                </a:solidFill>
                <a:latin typeface="Helvetica"/>
                <a:cs typeface="Helvetica"/>
              </a:rPr>
              <a:t> spikes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337807" y="1440221"/>
            <a:ext cx="5181600" cy="2662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1415" y="182645"/>
            <a:ext cx="2823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Dendritic Spikes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0794" y="-478057"/>
            <a:ext cx="2653668" cy="75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467600" y="6248400"/>
            <a:ext cx="237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Spruston et al., 1995 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7526664" y="5046512"/>
            <a:ext cx="2453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 Light"/>
                <a:cs typeface="Helvetica Light"/>
              </a:rPr>
              <a:t>Stuart et al., </a:t>
            </a:r>
          </a:p>
          <a:p>
            <a:pPr>
              <a:defRPr/>
            </a:pPr>
            <a:r>
              <a:rPr lang="en-US">
                <a:latin typeface="Helvetica Light"/>
                <a:cs typeface="Helvetica Light"/>
              </a:rPr>
              <a:t>Pflüger’s Archiv, 1993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646" y="196721"/>
            <a:ext cx="5445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Dendritic patch-clamp recording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7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0"/>
          <a:stretch/>
        </p:blipFill>
        <p:spPr bwMode="auto">
          <a:xfrm>
            <a:off x="6404318" y="1937742"/>
            <a:ext cx="2525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/>
          </p:cNvSpPr>
          <p:nvPr/>
        </p:nvSpPr>
        <p:spPr bwMode="auto">
          <a:xfrm>
            <a:off x="2763856" y="1361728"/>
            <a:ext cx="33758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ＭＳ Ｐゴシック" charset="0"/>
              </a:rPr>
              <a:t>Neocortical layer 5 pyramidal neurons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67" y="1732359"/>
            <a:ext cx="2857500" cy="38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5"/>
          <p:cNvSpPr>
            <a:spLocks/>
          </p:cNvSpPr>
          <p:nvPr/>
        </p:nvSpPr>
        <p:spPr bwMode="auto">
          <a:xfrm>
            <a:off x="3406926" y="5893595"/>
            <a:ext cx="2357438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Stuart and Sakmann, Nature 1994</a:t>
            </a:r>
          </a:p>
        </p:txBody>
      </p:sp>
      <p:sp>
        <p:nvSpPr>
          <p:cNvPr id="106502" name="Rectangle 6"/>
          <p:cNvSpPr>
            <a:spLocks/>
          </p:cNvSpPr>
          <p:nvPr/>
        </p:nvSpPr>
        <p:spPr bwMode="auto">
          <a:xfrm>
            <a:off x="6855131" y="5893595"/>
            <a:ext cx="2357438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Stuart et al, J. Physiol. 1997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1415" y="182645"/>
            <a:ext cx="2823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Dendritic Spikes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43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9" y="2730418"/>
            <a:ext cx="3571875" cy="227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03" y="4795244"/>
            <a:ext cx="3571875" cy="17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03" y="1312664"/>
            <a:ext cx="3571875" cy="15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/>
          </p:cNvSpPr>
          <p:nvPr/>
        </p:nvSpPr>
        <p:spPr bwMode="auto">
          <a:xfrm>
            <a:off x="4948535" y="6391856"/>
            <a:ext cx="1718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Distance from soma (µm)</a:t>
            </a:r>
          </a:p>
        </p:txBody>
      </p:sp>
      <p:sp>
        <p:nvSpPr>
          <p:cNvPr id="103430" name="Rectangle 6"/>
          <p:cNvSpPr>
            <a:spLocks/>
          </p:cNvSpPr>
          <p:nvPr/>
        </p:nvSpPr>
        <p:spPr bwMode="auto">
          <a:xfrm>
            <a:off x="6823770" y="1312664"/>
            <a:ext cx="2509242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Dopamine neurons: high Na channel density and little branching.</a:t>
            </a:r>
          </a:p>
        </p:txBody>
      </p:sp>
      <p:sp>
        <p:nvSpPr>
          <p:cNvPr id="103431" name="Rectangle 7"/>
          <p:cNvSpPr>
            <a:spLocks/>
          </p:cNvSpPr>
          <p:nvPr/>
        </p:nvSpPr>
        <p:spPr bwMode="auto">
          <a:xfrm>
            <a:off x="6828234" y="3165574"/>
            <a:ext cx="2634258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Layer 5 pyramidal neurons: moderate  Na channel density and moderate branching; more branching in the tuft.</a:t>
            </a:r>
          </a:p>
        </p:txBody>
      </p:sp>
      <p:sp>
        <p:nvSpPr>
          <p:cNvPr id="103432" name="Rectangle 8"/>
          <p:cNvSpPr>
            <a:spLocks/>
          </p:cNvSpPr>
          <p:nvPr/>
        </p:nvSpPr>
        <p:spPr bwMode="auto">
          <a:xfrm>
            <a:off x="6890742" y="5210473"/>
            <a:ext cx="2509242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Purkinje neurons: low Na channel density (none in dendrites) and extensive branching.</a:t>
            </a:r>
          </a:p>
        </p:txBody>
      </p:sp>
      <p:sp>
        <p:nvSpPr>
          <p:cNvPr id="103433" name="Rectangle 9"/>
          <p:cNvSpPr>
            <a:spLocks/>
          </p:cNvSpPr>
          <p:nvPr/>
        </p:nvSpPr>
        <p:spPr bwMode="auto">
          <a:xfrm>
            <a:off x="7810500" y="6478489"/>
            <a:ext cx="2634258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ea typeface="ＭＳ Ｐゴシック" charset="0"/>
                <a:cs typeface="ＭＳ Ｐゴシック" charset="0"/>
              </a:rPr>
              <a:t>Vetter et al, J. Neurophysiology, 2001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3386" y="182645"/>
            <a:ext cx="5723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Helvetica Light"/>
                <a:cs typeface="Helvetica Light"/>
              </a:rPr>
              <a:t>Backpropagating</a:t>
            </a:r>
            <a:r>
              <a:rPr lang="en-US" sz="2800" dirty="0">
                <a:latin typeface="Helvetica Light"/>
                <a:cs typeface="Helvetica Light"/>
              </a:rPr>
              <a:t> action potentials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3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93" y="1835740"/>
            <a:ext cx="6281788" cy="34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3386" y="182645"/>
            <a:ext cx="5723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Helvetica Light"/>
                <a:cs typeface="Helvetica Light"/>
              </a:rPr>
              <a:t>Backpropagating</a:t>
            </a:r>
            <a:r>
              <a:rPr lang="en-US" sz="2800" dirty="0">
                <a:latin typeface="Helvetica Light"/>
                <a:cs typeface="Helvetica Light"/>
              </a:rPr>
              <a:t> action potentials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7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28021" y="2450998"/>
            <a:ext cx="2962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Helvetica Light"/>
                <a:cs typeface="Helvetica Light"/>
              </a:rPr>
              <a:t>Why do we care?</a:t>
            </a:r>
            <a:endParaRPr lang="en-US" sz="2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9060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1.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524001"/>
            <a:ext cx="7242293" cy="39266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65288" y="6096001"/>
            <a:ext cx="3330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Hausser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M., </a:t>
            </a:r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Spruston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N. and Stuart, G. 2000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8243" y="182645"/>
            <a:ext cx="5020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Active properties in dendrites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00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705601" y="1660879"/>
            <a:ext cx="3198307" cy="3774132"/>
            <a:chOff x="5181600" y="1331268"/>
            <a:chExt cx="3198307" cy="3774132"/>
          </a:xfrm>
        </p:grpSpPr>
        <p:pic>
          <p:nvPicPr>
            <p:cNvPr id="18" name="Picture 17" descr="4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2285623"/>
              <a:ext cx="3198307" cy="28197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14275" y="1331268"/>
              <a:ext cx="2991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Input-output function</a:t>
              </a:r>
            </a:p>
          </p:txBody>
        </p:sp>
      </p:grpSp>
      <p:pic>
        <p:nvPicPr>
          <p:cNvPr id="21" name="Picture 20" descr="4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1" y="2310812"/>
            <a:ext cx="621479" cy="3352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17294" y="1658647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Basal dendrite</a:t>
            </a:r>
          </a:p>
        </p:txBody>
      </p:sp>
      <p:pic>
        <p:nvPicPr>
          <p:cNvPr id="39" name="Picture 38" descr="4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358437"/>
            <a:ext cx="1752600" cy="3307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4503" y="160740"/>
            <a:ext cx="8202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Input-output </a:t>
            </a:r>
            <a:r>
              <a:rPr lang="en-US" sz="2800">
                <a:latin typeface="Helvetica Light"/>
                <a:cs typeface="Helvetica Light"/>
              </a:rPr>
              <a:t>function varies with dendritic location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0969" y="6298020"/>
            <a:ext cx="180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Branco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&amp; </a:t>
            </a:r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Hausser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2011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6141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23029" y="203271"/>
            <a:ext cx="6923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Dendritic </a:t>
            </a:r>
            <a:r>
              <a:rPr lang="en-US" sz="2800">
                <a:latin typeface="Helvetica Light"/>
                <a:cs typeface="Helvetica Light"/>
              </a:rPr>
              <a:t>computation of input sequences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0969" y="6298020"/>
            <a:ext cx="2245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Branco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, Clark &amp; </a:t>
            </a:r>
            <a:r>
              <a:rPr lang="en-US" sz="1200" dirty="0" err="1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Hausser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2011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4232" y="1537189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Soma voltage</a:t>
            </a:r>
            <a:endParaRPr lang="en-US" sz="2400" dirty="0">
              <a:ln w="3175">
                <a:solidFill>
                  <a:schemeClr val="bg1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4939" y="152042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Patterns</a:t>
            </a:r>
          </a:p>
        </p:txBody>
      </p:sp>
      <p:pic>
        <p:nvPicPr>
          <p:cNvPr id="16" name="Picture 15" descr="1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472806" y="3700819"/>
            <a:ext cx="3352800" cy="677334"/>
          </a:xfrm>
          <a:prstGeom prst="rect">
            <a:avLst/>
          </a:prstGeom>
        </p:spPr>
      </p:pic>
      <p:pic>
        <p:nvPicPr>
          <p:cNvPr id="17" name="Picture 16" descr="1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311006" y="3700819"/>
            <a:ext cx="3352800" cy="677334"/>
          </a:xfrm>
          <a:prstGeom prst="rect">
            <a:avLst/>
          </a:prstGeom>
        </p:spPr>
      </p:pic>
      <p:pic>
        <p:nvPicPr>
          <p:cNvPr id="19" name="Picture 18" descr="1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149206" y="3700819"/>
            <a:ext cx="3352800" cy="677334"/>
          </a:xfrm>
          <a:prstGeom prst="rect">
            <a:avLst/>
          </a:prstGeom>
        </p:spPr>
      </p:pic>
      <p:pic>
        <p:nvPicPr>
          <p:cNvPr id="20" name="Picture 19" descr="1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987406" y="3700819"/>
            <a:ext cx="3352800" cy="6773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rot="5400000">
            <a:off x="2996276" y="2410711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Oval 24"/>
          <p:cNvSpPr/>
          <p:nvPr/>
        </p:nvSpPr>
        <p:spPr>
          <a:xfrm rot="5400000">
            <a:off x="2996276" y="2741365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 rot="5400000">
            <a:off x="2996276" y="3402673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 rot="5400000">
            <a:off x="2996276" y="3072019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/>
          <p:cNvSpPr/>
          <p:nvPr/>
        </p:nvSpPr>
        <p:spPr>
          <a:xfrm rot="5400000">
            <a:off x="2996276" y="3733327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 rot="5400000">
            <a:off x="2996276" y="4063981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Oval 29"/>
          <p:cNvSpPr/>
          <p:nvPr/>
        </p:nvSpPr>
        <p:spPr>
          <a:xfrm rot="5400000">
            <a:off x="2996276" y="4394635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1" name="Oval 30"/>
          <p:cNvSpPr/>
          <p:nvPr/>
        </p:nvSpPr>
        <p:spPr>
          <a:xfrm rot="5400000">
            <a:off x="2996276" y="472528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2" name="Oval 31"/>
          <p:cNvSpPr/>
          <p:nvPr/>
        </p:nvSpPr>
        <p:spPr>
          <a:xfrm rot="5400000">
            <a:off x="3839239" y="242023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Oval 33"/>
          <p:cNvSpPr/>
          <p:nvPr/>
        </p:nvSpPr>
        <p:spPr>
          <a:xfrm rot="5400000">
            <a:off x="3839239" y="275089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Oval 34"/>
          <p:cNvSpPr/>
          <p:nvPr/>
        </p:nvSpPr>
        <p:spPr>
          <a:xfrm rot="5400000">
            <a:off x="3839239" y="3412198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Oval 35"/>
          <p:cNvSpPr/>
          <p:nvPr/>
        </p:nvSpPr>
        <p:spPr>
          <a:xfrm rot="5400000">
            <a:off x="3839239" y="3081544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7" name="Oval 36"/>
          <p:cNvSpPr/>
          <p:nvPr/>
        </p:nvSpPr>
        <p:spPr>
          <a:xfrm rot="5400000">
            <a:off x="3839239" y="3742852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Oval 37"/>
          <p:cNvSpPr/>
          <p:nvPr/>
        </p:nvSpPr>
        <p:spPr>
          <a:xfrm rot="5400000">
            <a:off x="3839239" y="407350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0" name="Oval 39"/>
          <p:cNvSpPr/>
          <p:nvPr/>
        </p:nvSpPr>
        <p:spPr>
          <a:xfrm rot="5400000">
            <a:off x="3839239" y="440416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1" name="Oval 40"/>
          <p:cNvSpPr/>
          <p:nvPr/>
        </p:nvSpPr>
        <p:spPr>
          <a:xfrm rot="5400000">
            <a:off x="3839239" y="4734811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2" name="Oval 41"/>
          <p:cNvSpPr/>
          <p:nvPr/>
        </p:nvSpPr>
        <p:spPr>
          <a:xfrm rot="5400000">
            <a:off x="4677439" y="242023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Oval 42"/>
          <p:cNvSpPr/>
          <p:nvPr/>
        </p:nvSpPr>
        <p:spPr>
          <a:xfrm rot="5400000">
            <a:off x="4677439" y="275089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4" name="Oval 43"/>
          <p:cNvSpPr/>
          <p:nvPr/>
        </p:nvSpPr>
        <p:spPr>
          <a:xfrm rot="5400000">
            <a:off x="4677439" y="3412198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5" name="Oval 44"/>
          <p:cNvSpPr/>
          <p:nvPr/>
        </p:nvSpPr>
        <p:spPr>
          <a:xfrm rot="5400000">
            <a:off x="4677439" y="3081544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 rot="5400000">
            <a:off x="4677439" y="3742852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Oval 46"/>
          <p:cNvSpPr/>
          <p:nvPr/>
        </p:nvSpPr>
        <p:spPr>
          <a:xfrm rot="5400000">
            <a:off x="4677439" y="407350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8" name="Oval 47"/>
          <p:cNvSpPr/>
          <p:nvPr/>
        </p:nvSpPr>
        <p:spPr>
          <a:xfrm rot="5400000">
            <a:off x="4677439" y="440416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 rot="5400000">
            <a:off x="4677439" y="4734811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Oval 49"/>
          <p:cNvSpPr/>
          <p:nvPr/>
        </p:nvSpPr>
        <p:spPr>
          <a:xfrm rot="5400000">
            <a:off x="5515638" y="242023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1" name="Oval 50"/>
          <p:cNvSpPr/>
          <p:nvPr/>
        </p:nvSpPr>
        <p:spPr>
          <a:xfrm rot="5400000">
            <a:off x="5515638" y="275089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Oval 51"/>
          <p:cNvSpPr/>
          <p:nvPr/>
        </p:nvSpPr>
        <p:spPr>
          <a:xfrm rot="5400000">
            <a:off x="5515638" y="3412198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3" name="Oval 52"/>
          <p:cNvSpPr/>
          <p:nvPr/>
        </p:nvSpPr>
        <p:spPr>
          <a:xfrm rot="5400000">
            <a:off x="5515638" y="3081544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4" name="Oval 53"/>
          <p:cNvSpPr/>
          <p:nvPr/>
        </p:nvSpPr>
        <p:spPr>
          <a:xfrm rot="5400000">
            <a:off x="5515638" y="3742852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Oval 54"/>
          <p:cNvSpPr/>
          <p:nvPr/>
        </p:nvSpPr>
        <p:spPr>
          <a:xfrm rot="5400000">
            <a:off x="5515638" y="4073506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6" name="Oval 55"/>
          <p:cNvSpPr/>
          <p:nvPr/>
        </p:nvSpPr>
        <p:spPr>
          <a:xfrm rot="5400000">
            <a:off x="5515638" y="4404160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7" name="Oval 56"/>
          <p:cNvSpPr/>
          <p:nvPr/>
        </p:nvSpPr>
        <p:spPr>
          <a:xfrm rot="5400000">
            <a:off x="5515638" y="4734811"/>
            <a:ext cx="304800" cy="304800"/>
          </a:xfrm>
          <a:prstGeom prst="ellipse">
            <a:avLst/>
          </a:prstGeom>
          <a:solidFill>
            <a:srgbClr val="54A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943889" y="509676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</a:t>
            </a:r>
            <a:endParaRPr lang="en-US" sz="2400" b="1" dirty="0"/>
          </a:p>
        </p:txBody>
      </p:sp>
      <p:sp>
        <p:nvSpPr>
          <p:cNvPr id="59" name="Rectangle 58"/>
          <p:cNvSpPr/>
          <p:nvPr/>
        </p:nvSpPr>
        <p:spPr>
          <a:xfrm>
            <a:off x="3793705" y="509676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B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4622380" y="509676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C</a:t>
            </a:r>
            <a:endParaRPr lang="en-US" sz="2400" b="1" dirty="0"/>
          </a:p>
        </p:txBody>
      </p:sp>
      <p:sp>
        <p:nvSpPr>
          <p:cNvPr id="61" name="Rectangle 60"/>
          <p:cNvSpPr/>
          <p:nvPr/>
        </p:nvSpPr>
        <p:spPr>
          <a:xfrm>
            <a:off x="5468014" y="509676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D</a:t>
            </a:r>
            <a:endParaRPr lang="en-US" sz="24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6707673" y="2828355"/>
            <a:ext cx="3313512" cy="2058856"/>
            <a:chOff x="5144688" y="1905000"/>
            <a:chExt cx="3313512" cy="2058856"/>
          </a:xfrm>
        </p:grpSpPr>
        <p:sp>
          <p:nvSpPr>
            <p:cNvPr id="64" name="Rectangle 63"/>
            <p:cNvSpPr/>
            <p:nvPr/>
          </p:nvSpPr>
          <p:spPr>
            <a:xfrm>
              <a:off x="5411247" y="19050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39872" y="19050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78022" y="19050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C</a:t>
              </a:r>
              <a:endParaRPr lang="en-US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05600" y="19050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latin typeface="Arial" pitchFamily="34" charset="0"/>
                  <a:cs typeface="Arial" pitchFamily="34" charset="0"/>
                </a:rPr>
                <a:t>D</a:t>
              </a:r>
              <a:endParaRPr lang="en-US" b="1" dirty="0"/>
            </a:p>
          </p:txBody>
        </p:sp>
        <p:pic>
          <p:nvPicPr>
            <p:cNvPr id="68" name="Picture 67" descr="4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4688" y="2219325"/>
              <a:ext cx="3313512" cy="174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366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96158" y="235435"/>
            <a:ext cx="4025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Helvetica Light"/>
                <a:cs typeface="Helvetica Light"/>
              </a:rPr>
              <a:t>Near-perfect integration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85369" y="6298020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Branco et al</a:t>
            </a:r>
            <a:r>
              <a:rPr lang="en-US" sz="120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>
                <a:ln w="3175">
                  <a:solidFill>
                    <a:schemeClr val="bg1">
                      <a:lumMod val="50000"/>
                      <a:alpha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2016</a:t>
            </a:r>
            <a:endParaRPr lang="en-US" sz="1200" dirty="0">
              <a:ln w="3175">
                <a:solidFill>
                  <a:schemeClr val="bg1">
                    <a:lumMod val="50000"/>
                    <a:alpha val="5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2081" y="1537189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Persistent Na current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0497" y="1537189"/>
            <a:ext cx="225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AGRP neurons</a:t>
            </a:r>
            <a:endParaRPr lang="en-US" sz="2400" dirty="0">
              <a:ln w="3175">
                <a:solidFill>
                  <a:schemeClr val="bg1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62" descr="agrp_icla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45" y="2546841"/>
            <a:ext cx="3260915" cy="3026350"/>
          </a:xfrm>
          <a:prstGeom prst="rect">
            <a:avLst/>
          </a:prstGeom>
        </p:spPr>
      </p:pic>
      <p:pic>
        <p:nvPicPr>
          <p:cNvPr id="70" name="Picture 69" descr="net_r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56" y="2085208"/>
            <a:ext cx="2683856" cy="1993858"/>
          </a:xfrm>
          <a:prstGeom prst="rect">
            <a:avLst/>
          </a:prstGeom>
        </p:spPr>
      </p:pic>
      <p:pic>
        <p:nvPicPr>
          <p:cNvPr id="71" name="Picture 70" descr="control_sste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7" y="4393776"/>
            <a:ext cx="2724105" cy="15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dendri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B27A"/>
              </a:clrFrom>
              <a:clrTo>
                <a:srgbClr val="EDB27A">
                  <a:alpha val="0"/>
                </a:srgbClr>
              </a:clrTo>
            </a:clrChange>
            <a:biLevel thresh="50000"/>
          </a:blip>
          <a:srcRect l="9683" t="6131" r="3844"/>
          <a:stretch>
            <a:fillRect/>
          </a:stretch>
        </p:blipFill>
        <p:spPr bwMode="auto">
          <a:xfrm>
            <a:off x="2797576" y="842480"/>
            <a:ext cx="6858000" cy="529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005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312" y="138387"/>
            <a:ext cx="5028288" cy="58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9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54130" y="2440365"/>
            <a:ext cx="4461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How do we </a:t>
            </a:r>
            <a:r>
              <a:rPr lang="en-US" sz="2800">
                <a:latin typeface="Helvetica Light"/>
                <a:cs typeface="Helvetica Light"/>
              </a:rPr>
              <a:t>move forward?</a:t>
            </a:r>
            <a:endParaRPr lang="en-US" sz="2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66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79341" y="225070"/>
            <a:ext cx="3441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Critical step missing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04771" y="1908738"/>
            <a:ext cx="7191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Measure the actual input-output function of a single neuron </a:t>
            </a:r>
            <a:r>
              <a:rPr lang="en-US" sz="2800" i="1" dirty="0">
                <a:latin typeface="Helvetica Light"/>
                <a:cs typeface="Helvetica Light"/>
              </a:rPr>
              <a:t>in vivo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497" y="4304607"/>
            <a:ext cx="7191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Helvetica Light"/>
                <a:cs typeface="Helvetica Light"/>
              </a:rPr>
              <a:t>while performing a known computation</a:t>
            </a:r>
          </a:p>
        </p:txBody>
      </p:sp>
    </p:spTree>
    <p:extLst>
      <p:ext uri="{BB962C8B-B14F-4D97-AF65-F5344CB8AC3E}">
        <p14:creationId xmlns:p14="http://schemas.microsoft.com/office/powerpoint/2010/main" val="18537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047451" y="216316"/>
            <a:ext cx="8820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Measuring input-output subsets in the </a:t>
            </a:r>
            <a:r>
              <a:rPr lang="en-US" sz="2800">
                <a:latin typeface="Helvetica Light"/>
                <a:cs typeface="Helvetica Light"/>
              </a:rPr>
              <a:t>sensory cortex 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03" y="1498950"/>
            <a:ext cx="4731297" cy="497574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455270" y="6400800"/>
            <a:ext cx="2135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Jia</a:t>
            </a:r>
            <a:r>
              <a:rPr lang="en-US" sz="1600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et al, </a:t>
            </a:r>
            <a:r>
              <a:rPr lang="en-US" sz="1600" i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Nature </a:t>
            </a:r>
            <a:r>
              <a:rPr lang="en-US" sz="1600" dirty="0">
                <a:ln w="3175">
                  <a:solidFill>
                    <a:schemeClr val="bg1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543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2180" y="1510603"/>
            <a:ext cx="5473893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Measure input activity in </a:t>
            </a:r>
            <a:r>
              <a:rPr lang="en-US" sz="2400" b="1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all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 synapses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837" y="222400"/>
            <a:ext cx="17636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Helvetica Light"/>
                <a:cs typeface="Helvetica Light"/>
              </a:rPr>
              <a:t>Roadmap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92180" y="2249196"/>
            <a:ext cx="7079411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Measure sub and </a:t>
            </a:r>
            <a:r>
              <a:rPr lang="en-US" sz="240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supra-threshold output</a:t>
            </a:r>
            <a:endParaRPr lang="en-US" sz="2400" dirty="0">
              <a:ln w="3175">
                <a:noFill/>
              </a:ln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180" y="2987789"/>
            <a:ext cx="7079411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Formalise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 the transformation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180" y="3726382"/>
            <a:ext cx="8599868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Identify key </a:t>
            </a:r>
            <a:r>
              <a:rPr lang="en-US" sz="240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ion channels  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(</a:t>
            </a:r>
            <a:r>
              <a:rPr lang="en-US" sz="2400" i="1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molecular biology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2180" y="4464975"/>
            <a:ext cx="8599868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Make models and generate predictions about integration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2180" y="5203568"/>
            <a:ext cx="8599868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Test predictions and </a:t>
            </a:r>
            <a:r>
              <a:rPr lang="en-US" sz="2400" dirty="0" err="1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generalise</a:t>
            </a: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 models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180" y="5942162"/>
            <a:ext cx="9269718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Incorporate in network models and tell PEL how the brain works</a:t>
            </a:r>
          </a:p>
        </p:txBody>
      </p:sp>
    </p:spTree>
    <p:extLst>
      <p:ext uri="{BB962C8B-B14F-4D97-AF65-F5344CB8AC3E}">
        <p14:creationId xmlns:p14="http://schemas.microsoft.com/office/powerpoint/2010/main" val="20404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30818" y="260332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Helvetica Light" charset="0"/>
                <a:ea typeface="Helvetica Light" charset="0"/>
                <a:cs typeface="Helvetica Light" charset="0"/>
                <a:sym typeface="Symbol" panose="05050102010706020507" pitchFamily="18" charset="2"/>
              </a:rPr>
              <a:t>C</a:t>
            </a:r>
            <a:endParaRPr lang="en-GB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630" y="244911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Helvetica Light" charset="0"/>
                <a:ea typeface="Helvetica Light" charset="0"/>
                <a:cs typeface="Helvetica Light" charset="0"/>
              </a:rPr>
              <a:t>dV</a:t>
            </a:r>
            <a:endParaRPr lang="en-GB" sz="2000" baseline="-25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79731" y="2914246"/>
            <a:ext cx="6140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59951" y="289845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Helvetica Light" charset="0"/>
                <a:ea typeface="Helvetica Light" charset="0"/>
                <a:cs typeface="Helvetica Light" charset="0"/>
              </a:rPr>
              <a:t>dt</a:t>
            </a:r>
            <a:endParaRPr lang="en-GB" sz="2000" baseline="-25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071" y="2610830"/>
            <a:ext cx="204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Helvetica Light" charset="0"/>
                <a:ea typeface="Helvetica Light" charset="0"/>
                <a:cs typeface="Helvetica Light" charset="0"/>
              </a:rPr>
              <a:t>g</a:t>
            </a:r>
            <a:r>
              <a:rPr lang="en-GB" sz="2000" baseline="-25000" dirty="0" err="1">
                <a:latin typeface="Helvetica Light" charset="0"/>
                <a:ea typeface="Helvetica Light" charset="0"/>
                <a:cs typeface="Helvetica Light" charset="0"/>
              </a:rPr>
              <a:t>syn</a:t>
            </a:r>
            <a:r>
              <a:rPr lang="en-GB" sz="2000" dirty="0">
                <a:latin typeface="Helvetica Light" charset="0"/>
                <a:ea typeface="Helvetica Light" charset="0"/>
                <a:cs typeface="Helvetica Light" charset="0"/>
              </a:rPr>
              <a:t>(</a:t>
            </a:r>
            <a:r>
              <a:rPr lang="en-GB" sz="2000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sz="2000" baseline="-25000" dirty="0" err="1">
                <a:latin typeface="Helvetica Light" charset="0"/>
                <a:ea typeface="Helvetica Light" charset="0"/>
                <a:cs typeface="Helvetica Light" charset="0"/>
              </a:rPr>
              <a:t>syn</a:t>
            </a:r>
            <a:r>
              <a:rPr lang="en-GB" sz="2000" dirty="0">
                <a:latin typeface="Helvetica Light" charset="0"/>
                <a:ea typeface="Helvetica Light" charset="0"/>
                <a:cs typeface="Helvetica Light" charset="0"/>
              </a:rPr>
              <a:t> – </a:t>
            </a:r>
            <a:r>
              <a:rPr lang="en-GB" sz="2000" dirty="0" err="1">
                <a:latin typeface="Helvetica Light" charset="0"/>
                <a:ea typeface="Helvetica Light" charset="0"/>
                <a:cs typeface="Helvetica Light" charset="0"/>
              </a:rPr>
              <a:t>V</a:t>
            </a:r>
            <a:r>
              <a:rPr lang="en-GB" sz="2000" baseline="-25000" dirty="0" err="1">
                <a:latin typeface="Helvetica Light" charset="0"/>
                <a:ea typeface="Helvetica Light" charset="0"/>
                <a:cs typeface="Helvetica Light" charset="0"/>
              </a:rPr>
              <a:t>rest</a:t>
            </a:r>
            <a:r>
              <a:rPr lang="en-GB" sz="2000" dirty="0">
                <a:latin typeface="Helvetica Light" charset="0"/>
                <a:ea typeface="Helvetica Light" charset="0"/>
                <a:cs typeface="Helvetica Light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4105" y="2618852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Helvetica Light" charset="0"/>
                <a:ea typeface="Helvetica Light" charset="0"/>
                <a:cs typeface="Helvetica Light" charset="0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4790133" y="4231098"/>
            <a:ext cx="2584450" cy="1346200"/>
            <a:chOff x="873125" y="3068340"/>
            <a:chExt cx="2584450" cy="1346200"/>
          </a:xfrm>
        </p:grpSpPr>
        <p:pic>
          <p:nvPicPr>
            <p:cNvPr id="21" name="Picture 20" descr="cel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3276600"/>
              <a:ext cx="2390775" cy="94714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724025" y="31381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87475" y="30683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38225" y="32207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3125" y="35382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92175" y="3887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95375" y="41414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00175" y="426214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1325" y="4217690"/>
              <a:ext cx="152400" cy="152400"/>
            </a:xfrm>
            <a:prstGeom prst="ellipse">
              <a:avLst/>
            </a:prstGeom>
            <a:solidFill>
              <a:srgbClr val="F57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39104" y="208332"/>
            <a:ext cx="6383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Helvetica Light"/>
                <a:cs typeface="Helvetica Light"/>
              </a:rPr>
              <a:t>Input-output function of single neurons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2181" y="1797686"/>
            <a:ext cx="7430937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 w="3175">
                  <a:noFill/>
                </a:ln>
                <a:solidFill>
                  <a:srgbClr val="000000"/>
                </a:solidFill>
                <a:latin typeface="Helvetica Light"/>
                <a:cs typeface="Helvetica Light"/>
              </a:rPr>
              <a:t>Single synapses are weak and brief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3653" y="208332"/>
            <a:ext cx="5945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Synaptic conductance and currents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9"/>
          <a:stretch/>
        </p:blipFill>
        <p:spPr bwMode="auto">
          <a:xfrm>
            <a:off x="3137163" y="2922787"/>
            <a:ext cx="6295430" cy="14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35762" y="3301684"/>
            <a:ext cx="0" cy="76247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02224" y="2922787"/>
            <a:ext cx="7466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73682" y="2501384"/>
            <a:ext cx="68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2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ms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1434" y="3327319"/>
            <a:ext cx="64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1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nS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31" y="4538652"/>
            <a:ext cx="405631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22996" y="3696651"/>
            <a:ext cx="80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65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pA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85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26"/>
          <p:cNvGrpSpPr>
            <a:grpSpLocks/>
          </p:cNvGrpSpPr>
          <p:nvPr/>
        </p:nvGrpSpPr>
        <p:grpSpPr bwMode="auto">
          <a:xfrm>
            <a:off x="3107897" y="1441810"/>
            <a:ext cx="2589609" cy="3047256"/>
            <a:chOff x="0" y="23"/>
            <a:chExt cx="2320" cy="2730"/>
          </a:xfrm>
        </p:grpSpPr>
        <p:sp>
          <p:nvSpPr>
            <p:cNvPr id="52234" name="Line 1"/>
            <p:cNvSpPr>
              <a:spLocks noChangeShapeType="1"/>
            </p:cNvSpPr>
            <p:nvPr/>
          </p:nvSpPr>
          <p:spPr bwMode="auto">
            <a:xfrm>
              <a:off x="680" y="584"/>
              <a:ext cx="1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680" y="584"/>
              <a:ext cx="1" cy="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2112" y="584"/>
              <a:ext cx="1" cy="7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7" name="Line 4"/>
            <p:cNvSpPr>
              <a:spLocks noChangeShapeType="1"/>
            </p:cNvSpPr>
            <p:nvPr/>
          </p:nvSpPr>
          <p:spPr bwMode="auto">
            <a:xfrm>
              <a:off x="680" y="2216"/>
              <a:ext cx="1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8" name="Line 5"/>
            <p:cNvSpPr>
              <a:spLocks noChangeShapeType="1"/>
            </p:cNvSpPr>
            <p:nvPr/>
          </p:nvSpPr>
          <p:spPr bwMode="auto">
            <a:xfrm>
              <a:off x="680" y="1808"/>
              <a:ext cx="1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9" name="Line 6"/>
            <p:cNvSpPr>
              <a:spLocks noChangeShapeType="1"/>
            </p:cNvSpPr>
            <p:nvPr/>
          </p:nvSpPr>
          <p:spPr bwMode="auto">
            <a:xfrm>
              <a:off x="2112" y="1400"/>
              <a:ext cx="1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0" name="Line 7"/>
            <p:cNvSpPr>
              <a:spLocks noChangeShapeType="1"/>
            </p:cNvSpPr>
            <p:nvPr/>
          </p:nvSpPr>
          <p:spPr bwMode="auto">
            <a:xfrm>
              <a:off x="1912" y="1328"/>
              <a:ext cx="40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1" name="Line 8"/>
            <p:cNvSpPr>
              <a:spLocks noChangeShapeType="1"/>
            </p:cNvSpPr>
            <p:nvPr/>
          </p:nvSpPr>
          <p:spPr bwMode="auto">
            <a:xfrm>
              <a:off x="1912" y="1400"/>
              <a:ext cx="40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2242" name="Group 15"/>
            <p:cNvGrpSpPr>
              <a:grpSpLocks/>
            </p:cNvGrpSpPr>
            <p:nvPr/>
          </p:nvGrpSpPr>
          <p:grpSpPr bwMode="auto">
            <a:xfrm>
              <a:off x="544" y="920"/>
              <a:ext cx="208" cy="616"/>
              <a:chOff x="0" y="0"/>
              <a:chExt cx="208" cy="616"/>
            </a:xfrm>
          </p:grpSpPr>
          <p:sp>
            <p:nvSpPr>
              <p:cNvPr id="52253" name="Line 9"/>
              <p:cNvSpPr>
                <a:spLocks noChangeShapeType="1"/>
              </p:cNvSpPr>
              <p:nvPr/>
            </p:nvSpPr>
            <p:spPr bwMode="auto">
              <a:xfrm>
                <a:off x="0" y="78"/>
                <a:ext cx="208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54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0" y="194"/>
                <a:ext cx="208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55" name="Line 11"/>
              <p:cNvSpPr>
                <a:spLocks noChangeShapeType="1"/>
              </p:cNvSpPr>
              <p:nvPr/>
            </p:nvSpPr>
            <p:spPr bwMode="auto">
              <a:xfrm>
                <a:off x="0" y="312"/>
                <a:ext cx="208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56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0" y="424"/>
                <a:ext cx="208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57" name="Line 13"/>
              <p:cNvSpPr>
                <a:spLocks noChangeShapeType="1"/>
              </p:cNvSpPr>
              <p:nvPr/>
            </p:nvSpPr>
            <p:spPr bwMode="auto">
              <a:xfrm>
                <a:off x="0" y="539"/>
                <a:ext cx="136" cy="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258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36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243" name="Line 16"/>
            <p:cNvSpPr>
              <a:spLocks noChangeShapeType="1"/>
            </p:cNvSpPr>
            <p:nvPr/>
          </p:nvSpPr>
          <p:spPr bwMode="auto">
            <a:xfrm>
              <a:off x="680" y="1536"/>
              <a:ext cx="1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Line 17"/>
            <p:cNvSpPr>
              <a:spLocks noChangeShapeType="1"/>
            </p:cNvSpPr>
            <p:nvPr/>
          </p:nvSpPr>
          <p:spPr bwMode="auto">
            <a:xfrm>
              <a:off x="480" y="1744"/>
              <a:ext cx="40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5" name="Line 18"/>
            <p:cNvSpPr>
              <a:spLocks noChangeShapeType="1"/>
            </p:cNvSpPr>
            <p:nvPr/>
          </p:nvSpPr>
          <p:spPr bwMode="auto">
            <a:xfrm>
              <a:off x="576" y="1808"/>
              <a:ext cx="20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6" name="Rectangle 19"/>
            <p:cNvSpPr>
              <a:spLocks/>
            </p:cNvSpPr>
            <p:nvPr/>
          </p:nvSpPr>
          <p:spPr bwMode="auto">
            <a:xfrm>
              <a:off x="64" y="1003"/>
              <a:ext cx="5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R</a:t>
              </a:r>
              <a:r>
                <a:rPr lang="en-US" sz="1700" baseline="-200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N</a:t>
              </a:r>
            </a:p>
          </p:txBody>
        </p:sp>
        <p:sp>
          <p:nvSpPr>
            <p:cNvPr id="52247" name="Rectangle 20"/>
            <p:cNvSpPr>
              <a:spLocks/>
            </p:cNvSpPr>
            <p:nvPr/>
          </p:nvSpPr>
          <p:spPr bwMode="auto">
            <a:xfrm>
              <a:off x="0" y="1640"/>
              <a:ext cx="67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</a:t>
              </a:r>
              <a:r>
                <a:rPr lang="en-US" sz="1700" baseline="-200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rest</a:t>
              </a:r>
            </a:p>
          </p:txBody>
        </p:sp>
        <p:sp>
          <p:nvSpPr>
            <p:cNvPr id="52248" name="Rectangle 21"/>
            <p:cNvSpPr>
              <a:spLocks/>
            </p:cNvSpPr>
            <p:nvPr/>
          </p:nvSpPr>
          <p:spPr bwMode="auto">
            <a:xfrm>
              <a:off x="1504" y="1208"/>
              <a:ext cx="52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C</a:t>
              </a:r>
              <a:r>
                <a:rPr lang="en-US" sz="1700" baseline="-200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N</a:t>
              </a:r>
            </a:p>
          </p:txBody>
        </p:sp>
        <p:sp>
          <p:nvSpPr>
            <p:cNvPr id="52249" name="Line 22"/>
            <p:cNvSpPr>
              <a:spLocks noChangeShapeType="1"/>
            </p:cNvSpPr>
            <p:nvPr/>
          </p:nvSpPr>
          <p:spPr bwMode="auto">
            <a:xfrm>
              <a:off x="1360" y="304"/>
              <a:ext cx="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0" name="Line 23"/>
            <p:cNvSpPr>
              <a:spLocks noChangeShapeType="1"/>
            </p:cNvSpPr>
            <p:nvPr/>
          </p:nvSpPr>
          <p:spPr bwMode="auto">
            <a:xfrm>
              <a:off x="1360" y="2216"/>
              <a:ext cx="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1" name="Rectangle 24"/>
            <p:cNvSpPr>
              <a:spLocks/>
            </p:cNvSpPr>
            <p:nvPr/>
          </p:nvSpPr>
          <p:spPr bwMode="auto">
            <a:xfrm>
              <a:off x="1228" y="2519"/>
              <a:ext cx="1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in</a:t>
              </a:r>
            </a:p>
          </p:txBody>
        </p:sp>
        <p:sp>
          <p:nvSpPr>
            <p:cNvPr id="52252" name="Rectangle 25"/>
            <p:cNvSpPr>
              <a:spLocks/>
            </p:cNvSpPr>
            <p:nvPr/>
          </p:nvSpPr>
          <p:spPr bwMode="auto">
            <a:xfrm>
              <a:off x="1154" y="23"/>
              <a:ext cx="27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out</a:t>
              </a:r>
            </a:p>
          </p:txBody>
        </p:sp>
      </p:grpSp>
      <p:sp>
        <p:nvSpPr>
          <p:cNvPr id="28699" name="Rectangle 27"/>
          <p:cNvSpPr>
            <a:spLocks/>
          </p:cNvSpPr>
          <p:nvPr/>
        </p:nvSpPr>
        <p:spPr bwMode="auto">
          <a:xfrm>
            <a:off x="2691318" y="4968241"/>
            <a:ext cx="18754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latin typeface="Helvetica Light"/>
                <a:ea typeface="ＭＳ Ｐゴシック" charset="0"/>
                <a:cs typeface="Helvetica Light"/>
              </a:rPr>
              <a:t>Ohm</a:t>
            </a:r>
            <a:r>
              <a:rPr lang="ja-JP" altLang="en-US" sz="2800">
                <a:latin typeface="Helvetica Light"/>
                <a:ea typeface="ＭＳ Ｐゴシック" charset="0"/>
                <a:cs typeface="Helvetica Light"/>
              </a:rPr>
              <a:t>’</a:t>
            </a:r>
            <a:r>
              <a:rPr lang="en-US" altLang="ja-JP" sz="2800">
                <a:latin typeface="Helvetica Light"/>
                <a:cs typeface="Helvetica Light"/>
              </a:rPr>
              <a:t>s law:</a:t>
            </a:r>
            <a:endParaRPr lang="en-US" sz="2800">
              <a:latin typeface="Helvetica Light"/>
              <a:cs typeface="Helvetica Light"/>
            </a:endParaRPr>
          </a:p>
        </p:txBody>
      </p:sp>
      <p:sp>
        <p:nvSpPr>
          <p:cNvPr id="52228" name="Rectangle 29"/>
          <p:cNvSpPr>
            <a:spLocks/>
          </p:cNvSpPr>
          <p:nvPr/>
        </p:nvSpPr>
        <p:spPr bwMode="auto">
          <a:xfrm>
            <a:off x="4657519" y="4976055"/>
            <a:ext cx="1107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latin typeface="Helvetica"/>
                <a:ea typeface="ＭＳ Ｐゴシック" charset="0"/>
                <a:cs typeface="Helvetica"/>
              </a:rPr>
              <a:t> V = IR</a:t>
            </a:r>
          </a:p>
        </p:txBody>
      </p:sp>
      <p:sp>
        <p:nvSpPr>
          <p:cNvPr id="52229" name="Rectangle 30"/>
          <p:cNvSpPr>
            <a:spLocks/>
          </p:cNvSpPr>
          <p:nvPr/>
        </p:nvSpPr>
        <p:spPr bwMode="auto">
          <a:xfrm>
            <a:off x="6099010" y="4932746"/>
            <a:ext cx="3867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 Light"/>
                <a:ea typeface="ＭＳ Ｐゴシック" charset="0"/>
                <a:cs typeface="Helvetica Light"/>
              </a:rPr>
              <a:t>voltage equals current times resistance</a:t>
            </a:r>
          </a:p>
          <a:p>
            <a:r>
              <a:rPr lang="en-US" sz="1700">
                <a:latin typeface="Helvetica Light"/>
                <a:ea typeface="ＭＳ Ｐゴシック" charset="0"/>
                <a:cs typeface="Helvetica Light"/>
              </a:rPr>
              <a:t>(only at steady state)</a:t>
            </a:r>
          </a:p>
        </p:txBody>
      </p:sp>
      <p:pic>
        <p:nvPicPr>
          <p:cNvPr id="52231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62" y="2446711"/>
            <a:ext cx="1721197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33"/>
          <p:cNvSpPr>
            <a:spLocks/>
          </p:cNvSpPr>
          <p:nvPr/>
        </p:nvSpPr>
        <p:spPr bwMode="auto">
          <a:xfrm>
            <a:off x="2818774" y="6021539"/>
            <a:ext cx="7438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At rest, the cell membrane is electrically equivalent to a parallel RC circuit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25879" y="216899"/>
            <a:ext cx="7345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Equivalent electrical circuit of the membrane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6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/>
          </p:cNvSpPr>
          <p:nvPr/>
        </p:nvSpPr>
        <p:spPr bwMode="auto">
          <a:xfrm>
            <a:off x="2723284" y="2440746"/>
            <a:ext cx="1958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V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2786907" y="2949739"/>
            <a:ext cx="8912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I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073774" y="3475636"/>
            <a:ext cx="4118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 Light"/>
                <a:ea typeface="ＭＳ Ｐゴシック" charset="0"/>
                <a:cs typeface="Helvetica Light"/>
              </a:rPr>
              <a:t>time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3667597" y="3610907"/>
            <a:ext cx="15459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72" y="1619587"/>
            <a:ext cx="7143750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/>
          </p:cNvSpPr>
          <p:nvPr/>
        </p:nvSpPr>
        <p:spPr bwMode="auto">
          <a:xfrm>
            <a:off x="2074292" y="4271707"/>
            <a:ext cx="1686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Helvetica Light"/>
                <a:ea typeface="ＭＳ Ｐゴシック" charset="0"/>
                <a:cs typeface="Helvetica Light"/>
              </a:rPr>
              <a:t>Growing phase: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2346005" y="1564683"/>
            <a:ext cx="153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Growing phase</a:t>
            </a:r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7887991" y="1569148"/>
            <a:ext cx="16457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Decaying phase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rot="10800000">
            <a:off x="3150792" y="1932125"/>
            <a:ext cx="598289" cy="3571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rot="10800000" flipH="1">
            <a:off x="7240589" y="1753531"/>
            <a:ext cx="589359" cy="4107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51212" name="Rectangle 12"/>
          <p:cNvSpPr>
            <a:spLocks/>
          </p:cNvSpPr>
          <p:nvPr/>
        </p:nvSpPr>
        <p:spPr bwMode="auto">
          <a:xfrm>
            <a:off x="2054202" y="5048590"/>
            <a:ext cx="180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Helvetica Light"/>
                <a:ea typeface="ＭＳ Ｐゴシック" charset="0"/>
                <a:cs typeface="Helvetica Light"/>
              </a:rPr>
              <a:t>Decaying phase:</a:t>
            </a: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19" y="4191429"/>
            <a:ext cx="293005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19" y="4968312"/>
            <a:ext cx="2288232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23" y="4821661"/>
            <a:ext cx="1721197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Rectangle 16"/>
          <p:cNvSpPr>
            <a:spLocks/>
          </p:cNvSpPr>
          <p:nvPr/>
        </p:nvSpPr>
        <p:spPr bwMode="auto">
          <a:xfrm>
            <a:off x="2486571" y="6001717"/>
            <a:ext cx="7786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latin typeface="Helvetica Light"/>
                <a:ea typeface="ＭＳ Ｐゴシック" charset="0"/>
                <a:cs typeface="Helvetica Light"/>
              </a:rPr>
              <a:t>Membrane potential responds to a step current with exponential rise and decay, governed by the membrane time constant, </a:t>
            </a:r>
          </a:p>
        </p:txBody>
      </p:sp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87" y="6274073"/>
            <a:ext cx="26789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8276431" y="3601977"/>
            <a:ext cx="6429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51220" name="Rectangle 20"/>
          <p:cNvSpPr>
            <a:spLocks/>
          </p:cNvSpPr>
          <p:nvPr/>
        </p:nvSpPr>
        <p:spPr bwMode="auto">
          <a:xfrm>
            <a:off x="8315104" y="3623783"/>
            <a:ext cx="558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latin typeface="Helvetica Light"/>
                <a:ea typeface="ＭＳ Ｐゴシック" charset="0"/>
                <a:cs typeface="Helvetica Light"/>
              </a:rPr>
              <a:t>20 </a:t>
            </a:r>
            <a:r>
              <a:rPr lang="en-US" sz="1600" dirty="0" err="1">
                <a:latin typeface="Helvetica Light"/>
                <a:ea typeface="ＭＳ Ｐゴシック" charset="0"/>
                <a:cs typeface="Helvetica Light"/>
              </a:rPr>
              <a:t>ms</a:t>
            </a:r>
            <a:endParaRPr lang="en-US" sz="1600" dirty="0"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5985" y="216899"/>
            <a:ext cx="7822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Membrane potential in response to step current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AB29A-617B-4091-BE6D-61E2CEEFAD0A}"/>
              </a:ext>
            </a:extLst>
          </p:cNvPr>
          <p:cNvSpPr/>
          <p:nvPr/>
        </p:nvSpPr>
        <p:spPr>
          <a:xfrm>
            <a:off x="3073774" y="1455447"/>
            <a:ext cx="6663507" cy="129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12" grpId="0"/>
      <p:bldP spid="5121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07" y="2319692"/>
            <a:ext cx="6295430" cy="25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/>
          </p:cNvSpPr>
          <p:nvPr/>
        </p:nvSpPr>
        <p:spPr bwMode="auto">
          <a:xfrm>
            <a:off x="3251641" y="2926540"/>
            <a:ext cx="1958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V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315264" y="3408743"/>
            <a:ext cx="8912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I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425373" y="4915157"/>
            <a:ext cx="4118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 Light"/>
                <a:ea typeface="ＭＳ Ｐゴシック" charset="0"/>
                <a:cs typeface="Helvetica Light"/>
              </a:rPr>
              <a:t>time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992407" y="5050428"/>
            <a:ext cx="15459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5968737" y="1802886"/>
            <a:ext cx="3306217" cy="811486"/>
            <a:chOff x="0" y="21"/>
            <a:chExt cx="2962" cy="727"/>
          </a:xfrm>
        </p:grpSpPr>
        <p:sp>
          <p:nvSpPr>
            <p:cNvPr id="54289" name="Line 7"/>
            <p:cNvSpPr>
              <a:spLocks noChangeShapeType="1"/>
            </p:cNvSpPr>
            <p:nvPr/>
          </p:nvSpPr>
          <p:spPr bwMode="auto">
            <a:xfrm rot="10800000" flipH="1">
              <a:off x="0" y="260"/>
              <a:ext cx="648" cy="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Light"/>
                <a:cs typeface="Helvetica Light"/>
              </a:endParaRPr>
            </a:p>
          </p:txBody>
        </p:sp>
        <p:grpSp>
          <p:nvGrpSpPr>
            <p:cNvPr id="54290" name="Group 10"/>
            <p:cNvGrpSpPr>
              <a:grpSpLocks/>
            </p:cNvGrpSpPr>
            <p:nvPr/>
          </p:nvGrpSpPr>
          <p:grpSpPr bwMode="auto">
            <a:xfrm>
              <a:off x="645" y="21"/>
              <a:ext cx="2317" cy="383"/>
              <a:chOff x="0" y="21"/>
              <a:chExt cx="2316" cy="383"/>
            </a:xfrm>
          </p:grpSpPr>
          <p:sp>
            <p:nvSpPr>
              <p:cNvPr id="54291" name="Rectangle 8"/>
              <p:cNvSpPr>
                <a:spLocks/>
              </p:cNvSpPr>
              <p:nvPr/>
            </p:nvSpPr>
            <p:spPr bwMode="auto">
              <a:xfrm>
                <a:off x="0" y="21"/>
                <a:ext cx="2316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300">
                    <a:latin typeface="Helvetica Light"/>
                    <a:ea typeface="ＭＳ Ｐゴシック" charset="0"/>
                    <a:cs typeface="Helvetica Light"/>
                  </a:rPr>
                  <a:t>EPSP decay through resting (leak)</a:t>
                </a:r>
              </a:p>
              <a:p>
                <a:r>
                  <a:rPr lang="en-US" sz="1300">
                    <a:latin typeface="Helvetica Light"/>
                    <a:ea typeface="ＭＳ Ｐゴシック" charset="0"/>
                    <a:cs typeface="Helvetica Light"/>
                  </a:rPr>
                  <a:t>K channels (determined by      )</a:t>
                </a:r>
              </a:p>
            </p:txBody>
          </p:sp>
          <p:pic>
            <p:nvPicPr>
              <p:cNvPr id="54292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" y="172"/>
                <a:ext cx="23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4875726" y="2480427"/>
            <a:ext cx="8930" cy="1187648"/>
          </a:xfrm>
          <a:prstGeom prst="line">
            <a:avLst/>
          </a:prstGeom>
          <a:noFill/>
          <a:ln w="38100">
            <a:solidFill>
              <a:srgbClr val="007C00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339945" y="3006164"/>
            <a:ext cx="0" cy="1456655"/>
          </a:xfrm>
          <a:prstGeom prst="line">
            <a:avLst/>
          </a:prstGeom>
          <a:noFill/>
          <a:ln w="38100">
            <a:solidFill>
              <a:srgbClr val="CC0920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2598904" y="2565208"/>
            <a:ext cx="17679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CC0920"/>
                </a:solidFill>
                <a:latin typeface="Helvetica Light"/>
                <a:ea typeface="ＭＳ Ｐゴシック" charset="0"/>
                <a:cs typeface="Helvetica Light"/>
              </a:rPr>
              <a:t>steepest slope of EPSP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4698885" y="2095617"/>
            <a:ext cx="10469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008A39"/>
                </a:solidFill>
                <a:latin typeface="Helvetica Light"/>
                <a:ea typeface="ＭＳ Ｐゴシック" charset="0"/>
                <a:cs typeface="Helvetica Light"/>
              </a:rPr>
              <a:t>peak of EPSP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518539" y="2667951"/>
            <a:ext cx="0" cy="1410891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3394441" y="2275960"/>
            <a:ext cx="1188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EPSP still rising</a:t>
            </a:r>
          </a:p>
        </p:txBody>
      </p:sp>
      <p:sp>
        <p:nvSpPr>
          <p:cNvPr id="54286" name="Rectangle 18"/>
          <p:cNvSpPr>
            <a:spLocks/>
          </p:cNvSpPr>
          <p:nvPr/>
        </p:nvSpPr>
        <p:spPr bwMode="auto">
          <a:xfrm>
            <a:off x="2363227" y="5771480"/>
            <a:ext cx="8018859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Helvetica Light"/>
                <a:ea typeface="ＭＳ Ｐゴシック" charset="0"/>
                <a:cs typeface="Helvetica Light"/>
              </a:rPr>
              <a:t>A PSP is slower than a PSC, and its decay is governed by the membrane time constant,      .</a:t>
            </a:r>
          </a:p>
        </p:txBody>
      </p:sp>
      <p:pic>
        <p:nvPicPr>
          <p:cNvPr id="5428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25" y="5922410"/>
            <a:ext cx="26789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48161" y="208332"/>
            <a:ext cx="84834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Membrane potential in response to synaptic current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  <p:bldP spid="30734" grpId="0" autoUpdateAnimBg="0"/>
      <p:bldP spid="30735" grpId="0" autoUpdateAnimBg="0"/>
      <p:bldP spid="30736" grpId="0" animBg="1"/>
      <p:bldP spid="30737" grpId="0" autoUpdateAnimBg="0"/>
      <p:bldP spid="542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07" y="2319692"/>
            <a:ext cx="6295430" cy="25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/>
          </p:cNvSpPr>
          <p:nvPr/>
        </p:nvSpPr>
        <p:spPr bwMode="auto">
          <a:xfrm>
            <a:off x="3251641" y="2926540"/>
            <a:ext cx="1958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V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315264" y="3408743"/>
            <a:ext cx="8912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Helvetica Light"/>
                <a:ea typeface="ＭＳ Ｐゴシック" charset="0"/>
                <a:cs typeface="Helvetica Light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48161" y="208332"/>
            <a:ext cx="84834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Helvetica Light"/>
                <a:cs typeface="Helvetica Light"/>
              </a:rPr>
              <a:t>Membrane potential in response to synaptic current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0497" y="1103954"/>
            <a:ext cx="70567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24004" y="3906325"/>
            <a:ext cx="0" cy="76247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29825" y="4069647"/>
            <a:ext cx="7466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40743" y="4127125"/>
            <a:ext cx="68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2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ms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9676" y="3931960"/>
            <a:ext cx="64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1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nS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11238" y="4301292"/>
            <a:ext cx="80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65 </a:t>
            </a:r>
            <a:r>
              <a:rPr lang="en-US" dirty="0" err="1">
                <a:latin typeface="Helvetica Light"/>
                <a:ea typeface="ＭＳ Ｐゴシック" charset="0"/>
                <a:cs typeface="Helvetica Light"/>
                <a:sym typeface="Times" charset="0"/>
              </a:rPr>
              <a:t>pA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60276" y="2219809"/>
            <a:ext cx="0" cy="76247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96967" y="2347079"/>
            <a:ext cx="9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Light"/>
                <a:ea typeface="ＭＳ Ｐゴシック" charset="0"/>
                <a:cs typeface="Helvetica Light"/>
                <a:sym typeface="Times" charset="0"/>
              </a:rPr>
              <a:t>0.5 mV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Widescreen</PresentationFormat>
  <Paragraphs>231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Arial Italic</vt:lpstr>
      <vt:lpstr>Calibri</vt:lpstr>
      <vt:lpstr>Calibri Light</vt:lpstr>
      <vt:lpstr>Helvetica</vt:lpstr>
      <vt:lpstr>Helvetica Light</vt:lpstr>
      <vt:lpstr>Symbol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Branco, Tiago</cp:lastModifiedBy>
  <cp:revision>53</cp:revision>
  <dcterms:created xsi:type="dcterms:W3CDTF">2016-10-17T13:14:18Z</dcterms:created>
  <dcterms:modified xsi:type="dcterms:W3CDTF">2018-02-14T09:25:28Z</dcterms:modified>
</cp:coreProperties>
</file>